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1758" r:id="rId2"/>
    <p:sldId id="2903" r:id="rId3"/>
    <p:sldId id="2987" r:id="rId4"/>
    <p:sldId id="2983" r:id="rId5"/>
    <p:sldId id="3116" r:id="rId6"/>
    <p:sldId id="3181" r:id="rId7"/>
    <p:sldId id="3074" r:id="rId8"/>
    <p:sldId id="2981" r:id="rId9"/>
    <p:sldId id="3076" r:id="rId10"/>
    <p:sldId id="3075" r:id="rId11"/>
    <p:sldId id="3182" r:id="rId12"/>
    <p:sldId id="3078" r:id="rId13"/>
    <p:sldId id="3117" r:id="rId14"/>
    <p:sldId id="3183" r:id="rId15"/>
    <p:sldId id="3079" r:id="rId16"/>
    <p:sldId id="3081" r:id="rId17"/>
    <p:sldId id="3184" r:id="rId18"/>
    <p:sldId id="3127" r:id="rId19"/>
    <p:sldId id="3207" r:id="rId20"/>
    <p:sldId id="3080" r:id="rId21"/>
    <p:sldId id="3082" r:id="rId22"/>
    <p:sldId id="3128" r:id="rId23"/>
    <p:sldId id="3185" r:id="rId24"/>
    <p:sldId id="3129" r:id="rId25"/>
    <p:sldId id="3186" r:id="rId26"/>
    <p:sldId id="3208" r:id="rId27"/>
    <p:sldId id="3083" r:id="rId28"/>
    <p:sldId id="3131" r:id="rId29"/>
    <p:sldId id="3209" r:id="rId30"/>
    <p:sldId id="3077" r:id="rId31"/>
    <p:sldId id="3187" r:id="rId32"/>
    <p:sldId id="3139" r:id="rId33"/>
    <p:sldId id="3143" r:id="rId34"/>
    <p:sldId id="3144" r:id="rId35"/>
    <p:sldId id="3189" r:id="rId36"/>
    <p:sldId id="3084" r:id="rId37"/>
    <p:sldId id="3086" r:id="rId38"/>
    <p:sldId id="3190" r:id="rId39"/>
    <p:sldId id="3154" r:id="rId40"/>
    <p:sldId id="3211" r:id="rId41"/>
    <p:sldId id="3085" r:id="rId42"/>
    <p:sldId id="3087" r:id="rId43"/>
    <p:sldId id="3191" r:id="rId44"/>
    <p:sldId id="3088" r:id="rId45"/>
    <p:sldId id="3115" r:id="rId46"/>
    <p:sldId id="3192" r:id="rId47"/>
    <p:sldId id="3114" r:id="rId48"/>
    <p:sldId id="3113" r:id="rId49"/>
    <p:sldId id="3193" r:id="rId50"/>
    <p:sldId id="3158" r:id="rId51"/>
    <p:sldId id="3194" r:id="rId52"/>
    <p:sldId id="3160" r:id="rId53"/>
    <p:sldId id="3195" r:id="rId54"/>
    <p:sldId id="3112" r:id="rId55"/>
    <p:sldId id="3111" r:id="rId56"/>
    <p:sldId id="3196" r:id="rId57"/>
    <p:sldId id="3106" r:id="rId58"/>
    <p:sldId id="3107" r:id="rId59"/>
    <p:sldId id="3197" r:id="rId60"/>
    <p:sldId id="3168" r:id="rId61"/>
    <p:sldId id="3166" r:id="rId62"/>
    <p:sldId id="3198" r:id="rId63"/>
    <p:sldId id="3110" r:id="rId64"/>
    <p:sldId id="3109" r:id="rId65"/>
    <p:sldId id="3199" r:id="rId66"/>
    <p:sldId id="3108" r:id="rId67"/>
    <p:sldId id="3105" r:id="rId68"/>
    <p:sldId id="3103" r:id="rId69"/>
    <p:sldId id="3200" r:id="rId70"/>
    <p:sldId id="3093" r:id="rId71"/>
    <p:sldId id="3096" r:id="rId72"/>
    <p:sldId id="3201" r:id="rId73"/>
    <p:sldId id="3101" r:id="rId74"/>
    <p:sldId id="3212" r:id="rId75"/>
    <p:sldId id="3099" r:id="rId76"/>
    <p:sldId id="3098" r:id="rId77"/>
    <p:sldId id="3203" r:id="rId78"/>
    <p:sldId id="3097" r:id="rId79"/>
    <p:sldId id="3094" r:id="rId80"/>
    <p:sldId id="3204" r:id="rId81"/>
    <p:sldId id="3095" r:id="rId82"/>
    <p:sldId id="3091" r:id="rId83"/>
    <p:sldId id="3205" r:id="rId84"/>
    <p:sldId id="3092" r:id="rId85"/>
    <p:sldId id="3177" r:id="rId86"/>
    <p:sldId id="3206" r:id="rId87"/>
    <p:sldId id="3214" r:id="rId88"/>
    <p:sldId id="3071"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initials="m" lastIdx="0" clrIdx="0">
    <p:extLst>
      <p:ext uri="{19B8F6BF-5375-455C-9EA6-DF929625EA0E}">
        <p15:presenceInfo xmlns:p15="http://schemas.microsoft.com/office/powerpoint/2012/main" userId="mar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58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853967-9EA5-46D0-8780-4F32CBAA7AB2}" type="datetimeFigureOut">
              <a:rPr lang="en-GB" smtClean="0"/>
              <a:t>04/04/2023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5F43DB-4A60-4798-A3F9-A2773DB4347A}" type="slidenum">
              <a:rPr lang="en-GB" smtClean="0"/>
              <a:t>‹#›</a:t>
            </a:fld>
            <a:endParaRPr lang="en-GB"/>
          </a:p>
        </p:txBody>
      </p:sp>
    </p:spTree>
    <p:extLst>
      <p:ext uri="{BB962C8B-B14F-4D97-AF65-F5344CB8AC3E}">
        <p14:creationId xmlns:p14="http://schemas.microsoft.com/office/powerpoint/2010/main" val="302997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85F43DB-4A60-4798-A3F9-A2773DB4347A}" type="slidenum">
              <a:rPr lang="en-GB" smtClean="0"/>
              <a:pPr/>
              <a:t>1</a:t>
            </a:fld>
            <a:endParaRPr lang="en-GB"/>
          </a:p>
        </p:txBody>
      </p:sp>
    </p:spTree>
    <p:extLst>
      <p:ext uri="{BB962C8B-B14F-4D97-AF65-F5344CB8AC3E}">
        <p14:creationId xmlns:p14="http://schemas.microsoft.com/office/powerpoint/2010/main" val="93901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D9DF20-02CF-4119-9EA6-33737C214615}" type="datetime1">
              <a:rPr lang="en-GB" smtClean="0"/>
              <a:t>04/04/2023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118516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5AD469-1B6E-41B1-940E-626B7DB021DA}" type="datetime1">
              <a:rPr lang="en-GB" smtClean="0"/>
              <a:t>04/04/2023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322752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A9B885-C26F-418B-897A-7F90037EF3CA}" type="datetime1">
              <a:rPr lang="en-GB" smtClean="0"/>
              <a:t>04/04/2023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268688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FFEFE5-56EE-4F9A-897C-12FE28E160F9}" type="datetime1">
              <a:rPr lang="en-GB" smtClean="0"/>
              <a:t>04/04/2023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334890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CB6AD-382D-45FB-8AD3-CA0491E62935}" type="datetime1">
              <a:rPr lang="en-GB" smtClean="0"/>
              <a:t>04/04/2023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92902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1F68B3-CC03-4D42-ACC5-8CE8992C69E7}" type="datetime1">
              <a:rPr lang="en-GB" smtClean="0"/>
              <a:t>04/04/2023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305994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4896F93-F2E8-4AA2-B8DD-4196051B8D84}" type="datetime1">
              <a:rPr lang="en-GB" smtClean="0"/>
              <a:t>04/04/2023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1689868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B1D039-0DF5-43D4-AE9F-80484FA97516}" type="datetime1">
              <a:rPr lang="en-GB" smtClean="0"/>
              <a:t>04/04/2023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1013671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E354A3-DC56-416D-AE29-2FC287142473}" type="datetime1">
              <a:rPr lang="en-GB" smtClean="0"/>
              <a:t>04/04/2023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160084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B880DB-AEB7-4FB6-A234-4843158218B7}" type="datetime1">
              <a:rPr lang="en-GB" smtClean="0"/>
              <a:t>04/04/2023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305885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86B533-1792-44B7-97F7-F594B1F41361}" type="datetime1">
              <a:rPr lang="en-GB" smtClean="0"/>
              <a:t>04/04/2023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052490-416F-40F1-AA8E-D4C3D13C235F}" type="slidenum">
              <a:rPr lang="en-GB" smtClean="0"/>
              <a:t>‹#›</a:t>
            </a:fld>
            <a:endParaRPr lang="en-GB"/>
          </a:p>
        </p:txBody>
      </p:sp>
    </p:spTree>
    <p:extLst>
      <p:ext uri="{BB962C8B-B14F-4D97-AF65-F5344CB8AC3E}">
        <p14:creationId xmlns:p14="http://schemas.microsoft.com/office/powerpoint/2010/main" val="1323891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34DC4-60B5-47E2-9967-0014E78B5FAE}" type="datetime1">
              <a:rPr lang="en-GB" smtClean="0"/>
              <a:t>04/04/2023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52490-416F-40F1-AA8E-D4C3D13C235F}" type="slidenum">
              <a:rPr lang="en-GB" smtClean="0"/>
              <a:t>‹#›</a:t>
            </a:fld>
            <a:endParaRPr lang="en-GB"/>
          </a:p>
        </p:txBody>
      </p:sp>
    </p:spTree>
    <p:extLst>
      <p:ext uri="{BB962C8B-B14F-4D97-AF65-F5344CB8AC3E}">
        <p14:creationId xmlns:p14="http://schemas.microsoft.com/office/powerpoint/2010/main" val="1261145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normAutofit/>
          </a:bodyPr>
          <a:lstStyle/>
          <a:p>
            <a:r>
              <a:rPr lang="en-GB" sz="3200" u="sng"/>
              <a:t>No Trump Declarer Play (By Marc Chawner)</a:t>
            </a:r>
            <a:endParaRPr lang="en-GB" sz="3200" u="sng" dirty="0"/>
          </a:p>
        </p:txBody>
      </p:sp>
      <p:sp>
        <p:nvSpPr>
          <p:cNvPr id="5" name="Slide Number Placeholder 4"/>
          <p:cNvSpPr>
            <a:spLocks noGrp="1"/>
          </p:cNvSpPr>
          <p:nvPr>
            <p:ph type="sldNum" sz="quarter" idx="12"/>
          </p:nvPr>
        </p:nvSpPr>
        <p:spPr/>
        <p:txBody>
          <a:bodyPr/>
          <a:lstStyle/>
          <a:p>
            <a:fld id="{93052490-416F-40F1-AA8E-D4C3D13C235F}" type="slidenum">
              <a:rPr lang="en-GB" smtClean="0"/>
              <a:pPr/>
              <a:t>1</a:t>
            </a:fld>
            <a:endParaRPr lang="en-GB"/>
          </a:p>
        </p:txBody>
      </p:sp>
      <p:pic>
        <p:nvPicPr>
          <p:cNvPr id="6" name="Content Placeholder 5">
            <a:extLst>
              <a:ext uri="{FF2B5EF4-FFF2-40B4-BE49-F238E27FC236}">
                <a16:creationId xmlns:a16="http://schemas.microsoft.com/office/drawing/2014/main" id="{4A1FC58D-2233-F3EE-9AD9-0FB387F217E0}"/>
              </a:ext>
            </a:extLst>
          </p:cNvPr>
          <p:cNvPicPr>
            <a:picLocks noGrp="1" noChangeAspect="1"/>
          </p:cNvPicPr>
          <p:nvPr>
            <p:ph idx="1"/>
          </p:nvPr>
        </p:nvPicPr>
        <p:blipFill>
          <a:blip r:embed="rId3"/>
          <a:stretch>
            <a:fillRect/>
          </a:stretch>
        </p:blipFill>
        <p:spPr>
          <a:xfrm>
            <a:off x="107504" y="1357327"/>
            <a:ext cx="4663980" cy="2630352"/>
          </a:xfrm>
        </p:spPr>
      </p:pic>
      <p:pic>
        <p:nvPicPr>
          <p:cNvPr id="4" name="Picture 3">
            <a:extLst>
              <a:ext uri="{FF2B5EF4-FFF2-40B4-BE49-F238E27FC236}">
                <a16:creationId xmlns:a16="http://schemas.microsoft.com/office/drawing/2014/main" id="{FFF0CC66-891D-BD22-2807-32501A204F6C}"/>
              </a:ext>
            </a:extLst>
          </p:cNvPr>
          <p:cNvPicPr>
            <a:picLocks noChangeAspect="1"/>
          </p:cNvPicPr>
          <p:nvPr/>
        </p:nvPicPr>
        <p:blipFill>
          <a:blip r:embed="rId4"/>
          <a:stretch>
            <a:fillRect/>
          </a:stretch>
        </p:blipFill>
        <p:spPr>
          <a:xfrm>
            <a:off x="4997669" y="1357327"/>
            <a:ext cx="3966638" cy="5059335"/>
          </a:xfrm>
          <a:prstGeom prst="rect">
            <a:avLst/>
          </a:prstGeom>
        </p:spPr>
      </p:pic>
    </p:spTree>
    <p:extLst>
      <p:ext uri="{BB962C8B-B14F-4D97-AF65-F5344CB8AC3E}">
        <p14:creationId xmlns:p14="http://schemas.microsoft.com/office/powerpoint/2010/main" val="4237929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874D60-EF08-F472-282C-8A7256E82204}"/>
              </a:ext>
            </a:extLst>
          </p:cNvPr>
          <p:cNvSpPr>
            <a:spLocks noGrp="1"/>
          </p:cNvSpPr>
          <p:nvPr>
            <p:ph type="sldNum" sz="quarter" idx="12"/>
          </p:nvPr>
        </p:nvSpPr>
        <p:spPr/>
        <p:txBody>
          <a:bodyPr/>
          <a:lstStyle/>
          <a:p>
            <a:fld id="{93052490-416F-40F1-AA8E-D4C3D13C235F}" type="slidenum">
              <a:rPr lang="en-GB" smtClean="0"/>
              <a:t>10</a:t>
            </a:fld>
            <a:endParaRPr lang="en-GB"/>
          </a:p>
        </p:txBody>
      </p:sp>
      <p:pic>
        <p:nvPicPr>
          <p:cNvPr id="10" name="Picture 9">
            <a:extLst>
              <a:ext uri="{FF2B5EF4-FFF2-40B4-BE49-F238E27FC236}">
                <a16:creationId xmlns:a16="http://schemas.microsoft.com/office/drawing/2014/main" id="{7A451BC2-47D4-C5FD-BCF6-BA58D66E036C}"/>
              </a:ext>
            </a:extLst>
          </p:cNvPr>
          <p:cNvPicPr>
            <a:picLocks noChangeAspect="1"/>
          </p:cNvPicPr>
          <p:nvPr/>
        </p:nvPicPr>
        <p:blipFill>
          <a:blip r:embed="rId2"/>
          <a:stretch>
            <a:fillRect/>
          </a:stretch>
        </p:blipFill>
        <p:spPr>
          <a:xfrm>
            <a:off x="2080493" y="0"/>
            <a:ext cx="4983014" cy="6858000"/>
          </a:xfrm>
          <a:prstGeom prst="rect">
            <a:avLst/>
          </a:prstGeom>
        </p:spPr>
      </p:pic>
    </p:spTree>
    <p:extLst>
      <p:ext uri="{BB962C8B-B14F-4D97-AF65-F5344CB8AC3E}">
        <p14:creationId xmlns:p14="http://schemas.microsoft.com/office/powerpoint/2010/main" val="140820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1611" y="274638"/>
            <a:ext cx="3003332" cy="1143000"/>
          </a:xfrm>
        </p:spPr>
        <p:txBody>
          <a:bodyPr>
            <a:normAutofit/>
          </a:bodyPr>
          <a:lstStyle/>
          <a:p>
            <a:r>
              <a:rPr lang="en-GB" sz="2000" u="sng" dirty="0"/>
              <a:t>Hold-Up Play (Board 26)</a:t>
            </a:r>
            <a:br>
              <a:rPr lang="en-GB" sz="2000" u="sng" dirty="0"/>
            </a:b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4918840"/>
            <a:ext cx="9185227" cy="1805151"/>
          </a:xfrm>
        </p:spPr>
        <p:txBody>
          <a:bodyPr>
            <a:normAutofit lnSpcReduction="10000"/>
          </a:bodyPr>
          <a:lstStyle/>
          <a:p>
            <a:r>
              <a:rPr lang="en-GB" sz="1800" dirty="0">
                <a:sym typeface="Wingdings" panose="05000000000000000000" pitchFamily="2" charset="2"/>
              </a:rPr>
              <a:t>We have found a strategy that we are all familiar with.</a:t>
            </a:r>
          </a:p>
          <a:p>
            <a:r>
              <a:rPr lang="en-GB" sz="1800" dirty="0">
                <a:sym typeface="Wingdings" panose="05000000000000000000" pitchFamily="2" charset="2"/>
              </a:rPr>
              <a:t>Therefore I can award 9 ‘Gold Medals’ to the 9 Wests who were ‘Card Perfect’.</a:t>
            </a:r>
          </a:p>
          <a:p>
            <a:r>
              <a:rPr lang="en-GB" sz="1800" dirty="0">
                <a:sym typeface="Wingdings" panose="05000000000000000000" pitchFamily="2" charset="2"/>
              </a:rPr>
              <a:t>A ‘Silver Medal’ goes to Hazel Capal, who was also ‘Card Perfect, however, she was only in the more conservative contract of 1NT.</a:t>
            </a:r>
          </a:p>
          <a:p>
            <a:r>
              <a:rPr lang="en-GB" sz="1800" dirty="0">
                <a:sym typeface="Wingdings" panose="05000000000000000000" pitchFamily="2" charset="2"/>
              </a:rPr>
              <a:t>Spare a thought for Sheena Millins, who missed out on a ‘Gold Medal’, owing to the fact that her opponents made a ‘Speculative’ double of a Stayman bid and hence received a Club lead.</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11</a:t>
            </a:fld>
            <a:endParaRPr lang="en-GB"/>
          </a:p>
        </p:txBody>
      </p:sp>
      <p:pic>
        <p:nvPicPr>
          <p:cNvPr id="6" name="Picture 5">
            <a:extLst>
              <a:ext uri="{FF2B5EF4-FFF2-40B4-BE49-F238E27FC236}">
                <a16:creationId xmlns:a16="http://schemas.microsoft.com/office/drawing/2014/main" id="{C0437925-DC57-709F-4401-398294A90FB9}"/>
              </a:ext>
            </a:extLst>
          </p:cNvPr>
          <p:cNvPicPr>
            <a:picLocks noChangeAspect="1"/>
          </p:cNvPicPr>
          <p:nvPr/>
        </p:nvPicPr>
        <p:blipFill>
          <a:blip r:embed="rId2"/>
          <a:stretch>
            <a:fillRect/>
          </a:stretch>
        </p:blipFill>
        <p:spPr>
          <a:xfrm>
            <a:off x="688497" y="2144110"/>
            <a:ext cx="7567699" cy="2726182"/>
          </a:xfrm>
          <a:prstGeom prst="rect">
            <a:avLst/>
          </a:prstGeom>
        </p:spPr>
      </p:pic>
      <p:pic>
        <p:nvPicPr>
          <p:cNvPr id="9" name="Picture 8">
            <a:extLst>
              <a:ext uri="{FF2B5EF4-FFF2-40B4-BE49-F238E27FC236}">
                <a16:creationId xmlns:a16="http://schemas.microsoft.com/office/drawing/2014/main" id="{4B3556A2-A822-76C8-30E5-45EF15792B5F}"/>
              </a:ext>
            </a:extLst>
          </p:cNvPr>
          <p:cNvPicPr>
            <a:picLocks noChangeAspect="1"/>
          </p:cNvPicPr>
          <p:nvPr/>
        </p:nvPicPr>
        <p:blipFill>
          <a:blip r:embed="rId3"/>
          <a:stretch>
            <a:fillRect/>
          </a:stretch>
        </p:blipFill>
        <p:spPr>
          <a:xfrm>
            <a:off x="235659" y="85162"/>
            <a:ext cx="3586162" cy="2000250"/>
          </a:xfrm>
          <a:prstGeom prst="rect">
            <a:avLst/>
          </a:prstGeom>
        </p:spPr>
      </p:pic>
      <p:pic>
        <p:nvPicPr>
          <p:cNvPr id="12" name="Picture 11">
            <a:extLst>
              <a:ext uri="{FF2B5EF4-FFF2-40B4-BE49-F238E27FC236}">
                <a16:creationId xmlns:a16="http://schemas.microsoft.com/office/drawing/2014/main" id="{27124048-02A7-F1FB-BB30-ACFBAB2C4FE6}"/>
              </a:ext>
            </a:extLst>
          </p:cNvPr>
          <p:cNvPicPr>
            <a:picLocks noChangeAspect="1"/>
          </p:cNvPicPr>
          <p:nvPr/>
        </p:nvPicPr>
        <p:blipFill>
          <a:blip r:embed="rId4"/>
          <a:stretch>
            <a:fillRect/>
          </a:stretch>
        </p:blipFill>
        <p:spPr>
          <a:xfrm>
            <a:off x="6861941" y="339377"/>
            <a:ext cx="1828800" cy="1181100"/>
          </a:xfrm>
          <a:prstGeom prst="rect">
            <a:avLst/>
          </a:prstGeom>
        </p:spPr>
      </p:pic>
    </p:spTree>
    <p:extLst>
      <p:ext uri="{BB962C8B-B14F-4D97-AF65-F5344CB8AC3E}">
        <p14:creationId xmlns:p14="http://schemas.microsoft.com/office/powerpoint/2010/main" val="2930515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603504" y="400930"/>
            <a:ext cx="3574747" cy="1454051"/>
          </a:xfrm>
        </p:spPr>
        <p:txBody>
          <a:bodyPr>
            <a:normAutofit/>
          </a:bodyPr>
          <a:lstStyle/>
          <a:p>
            <a:r>
              <a:rPr lang="en-GB" sz="3100" u="sng" dirty="0">
                <a:solidFill>
                  <a:schemeClr val="tx2"/>
                </a:solidFill>
              </a:rPr>
              <a:t>Hold Up Play With </a:t>
            </a:r>
            <a:r>
              <a:rPr lang="en-GB" sz="3100" u="sng" dirty="0" err="1">
                <a:solidFill>
                  <a:schemeClr val="tx2"/>
                </a:solidFill>
              </a:rPr>
              <a:t>KQxx</a:t>
            </a:r>
            <a:endParaRPr lang="en-GB" sz="3100" u="sng" dirty="0">
              <a:solidFill>
                <a:schemeClr val="tx2"/>
              </a:solidFill>
            </a:endParaRP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603504" y="1917179"/>
            <a:ext cx="3574461" cy="4299792"/>
          </a:xfrm>
        </p:spPr>
        <p:txBody>
          <a:bodyPr anchor="t">
            <a:normAutofit/>
          </a:bodyPr>
          <a:lstStyle/>
          <a:p>
            <a:pPr>
              <a:lnSpc>
                <a:spcPct val="90000"/>
              </a:lnSpc>
            </a:pPr>
            <a:r>
              <a:rPr lang="en-GB" sz="1800" dirty="0">
                <a:solidFill>
                  <a:schemeClr val="tx2"/>
                </a:solidFill>
              </a:rPr>
              <a:t>The simplest hold up play is when we are holding the Ace, however, when we are holding the King and Queen of the same suit, we treat that holding as if it was an Ace and we employ the ‘Rule of 7’ in the usual way.</a:t>
            </a:r>
          </a:p>
          <a:p>
            <a:pPr>
              <a:lnSpc>
                <a:spcPct val="90000"/>
              </a:lnSpc>
            </a:pPr>
            <a:r>
              <a:rPr lang="en-GB" sz="1800" dirty="0">
                <a:solidFill>
                  <a:schemeClr val="tx2"/>
                </a:solidFill>
              </a:rPr>
              <a:t>Let us see this in action on board 3.</a:t>
            </a:r>
          </a:p>
          <a:p>
            <a:pPr>
              <a:lnSpc>
                <a:spcPct val="90000"/>
              </a:lnSpc>
            </a:pPr>
            <a:r>
              <a:rPr lang="en-GB" sz="1800" dirty="0">
                <a:solidFill>
                  <a:schemeClr val="tx2"/>
                </a:solidFill>
              </a:rPr>
              <a:t>Remember that we subtract how many cards that declarer + dummy hold in the suit and subtract that number from 7 and the answer tells us how many times that we should be holding up.  </a:t>
            </a:r>
          </a:p>
          <a:p>
            <a:pPr>
              <a:lnSpc>
                <a:spcPct val="90000"/>
              </a:lnSpc>
            </a:pPr>
            <a:endParaRPr lang="en-GB" sz="1600" dirty="0">
              <a:solidFill>
                <a:schemeClr val="tx2"/>
              </a:solidFill>
            </a:endParaRPr>
          </a:p>
          <a:p>
            <a:pPr>
              <a:lnSpc>
                <a:spcPct val="90000"/>
              </a:lnSpc>
            </a:pPr>
            <a:endParaRPr lang="en-GB" sz="1600" dirty="0">
              <a:solidFill>
                <a:schemeClr val="tx2"/>
              </a:solidFill>
            </a:endParaRPr>
          </a:p>
          <a:p>
            <a:pPr>
              <a:lnSpc>
                <a:spcPct val="90000"/>
              </a:lnSpc>
            </a:pPr>
            <a:endParaRPr lang="en-GB" sz="1600" dirty="0">
              <a:solidFill>
                <a:schemeClr val="tx2"/>
              </a:solidFill>
            </a:endParaRPr>
          </a:p>
          <a:p>
            <a:pPr>
              <a:lnSpc>
                <a:spcPct val="90000"/>
              </a:lnSpc>
            </a:pPr>
            <a:endParaRPr lang="en-GB" sz="1600" dirty="0">
              <a:solidFill>
                <a:schemeClr val="tx2"/>
              </a:solidFill>
            </a:endParaRPr>
          </a:p>
          <a:p>
            <a:pPr marL="0" indent="0">
              <a:lnSpc>
                <a:spcPct val="90000"/>
              </a:lnSpc>
              <a:buNone/>
            </a:pPr>
            <a:endParaRPr lang="en-GB" sz="1600" dirty="0">
              <a:solidFill>
                <a:schemeClr val="tx2"/>
              </a:solidFill>
            </a:endParaRPr>
          </a:p>
          <a:p>
            <a:pPr>
              <a:lnSpc>
                <a:spcPct val="90000"/>
              </a:lnSpc>
            </a:pPr>
            <a:endParaRPr lang="en-GB" sz="1600" dirty="0">
              <a:solidFill>
                <a:schemeClr val="tx2"/>
              </a:solidFill>
            </a:endParaRP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1E7C5B8-A50E-C7C1-91BB-17187376A772}"/>
              </a:ext>
            </a:extLst>
          </p:cNvPr>
          <p:cNvPicPr>
            <a:picLocks noChangeAspect="1"/>
          </p:cNvPicPr>
          <p:nvPr/>
        </p:nvPicPr>
        <p:blipFill>
          <a:blip r:embed="rId2"/>
          <a:stretch>
            <a:fillRect/>
          </a:stretch>
        </p:blipFill>
        <p:spPr>
          <a:xfrm>
            <a:off x="5781294" y="2943236"/>
            <a:ext cx="3106674" cy="1895071"/>
          </a:xfrm>
          <a:prstGeom prst="rect">
            <a:avLst/>
          </a:prstGeom>
        </p:spPr>
      </p:pic>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12</a:t>
            </a:fld>
            <a:endParaRPr lang="en-GB"/>
          </a:p>
        </p:txBody>
      </p:sp>
    </p:spTree>
    <p:extLst>
      <p:ext uri="{BB962C8B-B14F-4D97-AF65-F5344CB8AC3E}">
        <p14:creationId xmlns:p14="http://schemas.microsoft.com/office/powerpoint/2010/main" val="209331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D75CC3-E2B0-749D-DE86-8DEC3C9789C0}"/>
              </a:ext>
            </a:extLst>
          </p:cNvPr>
          <p:cNvSpPr>
            <a:spLocks noGrp="1"/>
          </p:cNvSpPr>
          <p:nvPr>
            <p:ph type="sldNum" sz="quarter" idx="12"/>
          </p:nvPr>
        </p:nvSpPr>
        <p:spPr/>
        <p:txBody>
          <a:bodyPr/>
          <a:lstStyle/>
          <a:p>
            <a:fld id="{93052490-416F-40F1-AA8E-D4C3D13C235F}" type="slidenum">
              <a:rPr lang="en-GB" smtClean="0"/>
              <a:t>13</a:t>
            </a:fld>
            <a:endParaRPr lang="en-GB"/>
          </a:p>
        </p:txBody>
      </p:sp>
      <p:pic>
        <p:nvPicPr>
          <p:cNvPr id="12" name="Picture 11">
            <a:extLst>
              <a:ext uri="{FF2B5EF4-FFF2-40B4-BE49-F238E27FC236}">
                <a16:creationId xmlns:a16="http://schemas.microsoft.com/office/drawing/2014/main" id="{8E2F22EA-F714-D250-4D88-8915E51F5FD4}"/>
              </a:ext>
            </a:extLst>
          </p:cNvPr>
          <p:cNvPicPr>
            <a:picLocks noChangeAspect="1"/>
          </p:cNvPicPr>
          <p:nvPr/>
        </p:nvPicPr>
        <p:blipFill>
          <a:blip r:embed="rId2"/>
          <a:stretch>
            <a:fillRect/>
          </a:stretch>
        </p:blipFill>
        <p:spPr>
          <a:xfrm>
            <a:off x="1933783" y="0"/>
            <a:ext cx="5276433" cy="6858000"/>
          </a:xfrm>
          <a:prstGeom prst="rect">
            <a:avLst/>
          </a:prstGeom>
        </p:spPr>
      </p:pic>
    </p:spTree>
    <p:extLst>
      <p:ext uri="{BB962C8B-B14F-4D97-AF65-F5344CB8AC3E}">
        <p14:creationId xmlns:p14="http://schemas.microsoft.com/office/powerpoint/2010/main" val="606346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Hold-Up Play with </a:t>
            </a:r>
            <a:r>
              <a:rPr lang="en-GB" sz="2000" u="sng" dirty="0" err="1"/>
              <a:t>KQxx</a:t>
            </a:r>
            <a:r>
              <a:rPr lang="en-GB" sz="2000" u="sng" dirty="0"/>
              <a:t> (Board 3</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4918840"/>
            <a:ext cx="9185227" cy="1805151"/>
          </a:xfrm>
        </p:spPr>
        <p:txBody>
          <a:bodyPr>
            <a:normAutofit lnSpcReduction="10000"/>
          </a:bodyPr>
          <a:lstStyle/>
          <a:p>
            <a:r>
              <a:rPr lang="en-GB" sz="1800" dirty="0">
                <a:sym typeface="Wingdings" panose="05000000000000000000" pitchFamily="2" charset="2"/>
              </a:rPr>
              <a:t>No, ‘Gold Medals’ to be awarded on this board, however, only six Wests were put to the test.</a:t>
            </a:r>
          </a:p>
          <a:p>
            <a:r>
              <a:rPr lang="en-GB" sz="1800" dirty="0">
                <a:sym typeface="Wingdings" panose="05000000000000000000" pitchFamily="2" charset="2"/>
              </a:rPr>
              <a:t>It was interesting to observe that the </a:t>
            </a:r>
            <a:r>
              <a:rPr lang="en-GB" sz="1800" i="1" dirty="0">
                <a:sym typeface="Wingdings" panose="05000000000000000000" pitchFamily="2" charset="2"/>
              </a:rPr>
              <a:t>same</a:t>
            </a:r>
            <a:r>
              <a:rPr lang="en-GB" sz="1800" dirty="0">
                <a:sym typeface="Wingdings" panose="05000000000000000000" pitchFamily="2" charset="2"/>
              </a:rPr>
              <a:t> six Wests, who previously had no problem with holding up their Ace, could not resist playing one of their top Diamond honours on either the first or second round of Diamonds.</a:t>
            </a:r>
          </a:p>
          <a:p>
            <a:r>
              <a:rPr lang="en-GB" sz="1800" dirty="0">
                <a:sym typeface="Wingdings" panose="05000000000000000000" pitchFamily="2" charset="2"/>
              </a:rPr>
              <a:t>The two Wests who played their high Diamond honour on the </a:t>
            </a:r>
            <a:r>
              <a:rPr lang="en-GB" sz="1800" i="1" dirty="0">
                <a:sym typeface="Wingdings" panose="05000000000000000000" pitchFamily="2" charset="2"/>
              </a:rPr>
              <a:t>second</a:t>
            </a:r>
            <a:r>
              <a:rPr lang="en-GB" sz="1800" dirty="0">
                <a:sym typeface="Wingdings" panose="05000000000000000000" pitchFamily="2" charset="2"/>
              </a:rPr>
              <a:t> round got lucky when their North erred by not ducking that second round of Diamonds.  </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14</a:t>
            </a:fld>
            <a:endParaRPr lang="en-GB"/>
          </a:p>
        </p:txBody>
      </p:sp>
      <p:pic>
        <p:nvPicPr>
          <p:cNvPr id="6" name="Picture 5">
            <a:extLst>
              <a:ext uri="{FF2B5EF4-FFF2-40B4-BE49-F238E27FC236}">
                <a16:creationId xmlns:a16="http://schemas.microsoft.com/office/drawing/2014/main" id="{8C8B6ABA-8400-53D3-DE9D-784A9E94DD20}"/>
              </a:ext>
            </a:extLst>
          </p:cNvPr>
          <p:cNvPicPr>
            <a:picLocks noChangeAspect="1"/>
          </p:cNvPicPr>
          <p:nvPr/>
        </p:nvPicPr>
        <p:blipFill>
          <a:blip r:embed="rId2"/>
          <a:stretch>
            <a:fillRect/>
          </a:stretch>
        </p:blipFill>
        <p:spPr>
          <a:xfrm>
            <a:off x="945085" y="2359932"/>
            <a:ext cx="7097018" cy="2537303"/>
          </a:xfrm>
          <a:prstGeom prst="rect">
            <a:avLst/>
          </a:prstGeom>
        </p:spPr>
      </p:pic>
      <p:pic>
        <p:nvPicPr>
          <p:cNvPr id="9" name="Picture 8">
            <a:extLst>
              <a:ext uri="{FF2B5EF4-FFF2-40B4-BE49-F238E27FC236}">
                <a16:creationId xmlns:a16="http://schemas.microsoft.com/office/drawing/2014/main" id="{76DD5441-7D7B-FE03-85D2-D3766C5AE010}"/>
              </a:ext>
            </a:extLst>
          </p:cNvPr>
          <p:cNvPicPr>
            <a:picLocks noChangeAspect="1"/>
          </p:cNvPicPr>
          <p:nvPr/>
        </p:nvPicPr>
        <p:blipFill>
          <a:blip r:embed="rId3"/>
          <a:stretch>
            <a:fillRect/>
          </a:stretch>
        </p:blipFill>
        <p:spPr>
          <a:xfrm>
            <a:off x="61249" y="134009"/>
            <a:ext cx="3834466" cy="2141257"/>
          </a:xfrm>
          <a:prstGeom prst="rect">
            <a:avLst/>
          </a:prstGeom>
        </p:spPr>
      </p:pic>
      <p:pic>
        <p:nvPicPr>
          <p:cNvPr id="12" name="Picture 11">
            <a:extLst>
              <a:ext uri="{FF2B5EF4-FFF2-40B4-BE49-F238E27FC236}">
                <a16:creationId xmlns:a16="http://schemas.microsoft.com/office/drawing/2014/main" id="{A9498A14-B32A-9AED-3716-289CA35D02F2}"/>
              </a:ext>
            </a:extLst>
          </p:cNvPr>
          <p:cNvPicPr>
            <a:picLocks noChangeAspect="1"/>
          </p:cNvPicPr>
          <p:nvPr/>
        </p:nvPicPr>
        <p:blipFill>
          <a:blip r:embed="rId4"/>
          <a:stretch>
            <a:fillRect/>
          </a:stretch>
        </p:blipFill>
        <p:spPr>
          <a:xfrm>
            <a:off x="7051947" y="336169"/>
            <a:ext cx="1819275" cy="1200150"/>
          </a:xfrm>
          <a:prstGeom prst="rect">
            <a:avLst/>
          </a:prstGeom>
        </p:spPr>
      </p:pic>
    </p:spTree>
    <p:extLst>
      <p:ext uri="{BB962C8B-B14F-4D97-AF65-F5344CB8AC3E}">
        <p14:creationId xmlns:p14="http://schemas.microsoft.com/office/powerpoint/2010/main" val="284013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The Danger Hand</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835559"/>
            <a:ext cx="8229600" cy="5438097"/>
          </a:xfrm>
        </p:spPr>
        <p:txBody>
          <a:bodyPr>
            <a:normAutofit/>
          </a:bodyPr>
          <a:lstStyle/>
          <a:p>
            <a:r>
              <a:rPr lang="en-GB" sz="1800" dirty="0"/>
              <a:t>We will now take a look at another of declarer’s strategies which prevents the defenders taking enough tricks to defeat declarer’s No Trump contract. (Step 4).</a:t>
            </a:r>
          </a:p>
          <a:p>
            <a:r>
              <a:rPr lang="en-GB" sz="1800" dirty="0"/>
              <a:t>This is the idea of declarer being able to identify the ‘Danger Hand’.</a:t>
            </a:r>
          </a:p>
          <a:p>
            <a:r>
              <a:rPr lang="en-GB" sz="1800" dirty="0"/>
              <a:t>Quite often, after the opening lead, declarer will be left with a very vulnerable holding in a particular suit, however, if for example declarer’s vulnerable holding consisted of K x in a particular suit and declarer was sitting South, it is only immediately vulnerable if East obtained the lead, because they would be able to lead through the suit, however, whilst West was on lead, declarer would be safe for the time being.</a:t>
            </a:r>
          </a:p>
          <a:p>
            <a:r>
              <a:rPr lang="en-GB" sz="1800" dirty="0"/>
              <a:t>In the image below, East is deemed to be the ‘Danger Hand’ and must be kept off lead at all costs.   </a:t>
            </a:r>
            <a:endParaRPr lang="en-GB" dirty="0"/>
          </a:p>
          <a:p>
            <a:endParaRPr lang="en-GB" dirty="0"/>
          </a:p>
          <a:p>
            <a:endParaRPr lang="en-GB" dirty="0"/>
          </a:p>
          <a:p>
            <a:endParaRPr lang="en-GB" sz="1800" dirty="0"/>
          </a:p>
          <a:p>
            <a:r>
              <a:rPr lang="en-GB" sz="1800" dirty="0"/>
              <a:t>Let us take a look at this strategy</a:t>
            </a:r>
          </a:p>
          <a:p>
            <a:pPr marL="0" indent="0">
              <a:buNone/>
            </a:pPr>
            <a:r>
              <a:rPr lang="en-GB" sz="1800" dirty="0"/>
              <a:t>       in action on boards 14 and 6.	</a:t>
            </a:r>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15</a:t>
            </a:fld>
            <a:endParaRPr lang="en-GB"/>
          </a:p>
        </p:txBody>
      </p:sp>
      <p:pic>
        <p:nvPicPr>
          <p:cNvPr id="6" name="Picture 5">
            <a:extLst>
              <a:ext uri="{FF2B5EF4-FFF2-40B4-BE49-F238E27FC236}">
                <a16:creationId xmlns:a16="http://schemas.microsoft.com/office/drawing/2014/main" id="{37537D46-9247-F889-74E3-568CDF01DEA1}"/>
              </a:ext>
            </a:extLst>
          </p:cNvPr>
          <p:cNvPicPr>
            <a:picLocks noChangeAspect="1"/>
          </p:cNvPicPr>
          <p:nvPr/>
        </p:nvPicPr>
        <p:blipFill>
          <a:blip r:embed="rId2"/>
          <a:stretch>
            <a:fillRect/>
          </a:stretch>
        </p:blipFill>
        <p:spPr>
          <a:xfrm>
            <a:off x="4561209" y="5764486"/>
            <a:ext cx="1706241" cy="513529"/>
          </a:xfrm>
          <a:prstGeom prst="rect">
            <a:avLst/>
          </a:prstGeom>
        </p:spPr>
      </p:pic>
      <p:pic>
        <p:nvPicPr>
          <p:cNvPr id="10" name="Picture 9">
            <a:extLst>
              <a:ext uri="{FF2B5EF4-FFF2-40B4-BE49-F238E27FC236}">
                <a16:creationId xmlns:a16="http://schemas.microsoft.com/office/drawing/2014/main" id="{B3C2F26B-6318-57F6-81F0-BDE70592BB2A}"/>
              </a:ext>
            </a:extLst>
          </p:cNvPr>
          <p:cNvPicPr>
            <a:picLocks noChangeAspect="1"/>
          </p:cNvPicPr>
          <p:nvPr/>
        </p:nvPicPr>
        <p:blipFill>
          <a:blip r:embed="rId3"/>
          <a:stretch>
            <a:fillRect/>
          </a:stretch>
        </p:blipFill>
        <p:spPr>
          <a:xfrm>
            <a:off x="4557101" y="3958334"/>
            <a:ext cx="1758184" cy="513529"/>
          </a:xfrm>
          <a:prstGeom prst="rect">
            <a:avLst/>
          </a:prstGeom>
        </p:spPr>
      </p:pic>
      <p:pic>
        <p:nvPicPr>
          <p:cNvPr id="12" name="Picture 11">
            <a:extLst>
              <a:ext uri="{FF2B5EF4-FFF2-40B4-BE49-F238E27FC236}">
                <a16:creationId xmlns:a16="http://schemas.microsoft.com/office/drawing/2014/main" id="{4D730735-B653-3162-D474-6AAC16619E9A}"/>
              </a:ext>
            </a:extLst>
          </p:cNvPr>
          <p:cNvPicPr>
            <a:picLocks noChangeAspect="1"/>
          </p:cNvPicPr>
          <p:nvPr/>
        </p:nvPicPr>
        <p:blipFill>
          <a:blip r:embed="rId4"/>
          <a:stretch>
            <a:fillRect/>
          </a:stretch>
        </p:blipFill>
        <p:spPr>
          <a:xfrm>
            <a:off x="1881023" y="4816383"/>
            <a:ext cx="2690977" cy="472960"/>
          </a:xfrm>
          <a:prstGeom prst="rect">
            <a:avLst/>
          </a:prstGeom>
        </p:spPr>
      </p:pic>
      <p:pic>
        <p:nvPicPr>
          <p:cNvPr id="14" name="Picture 13">
            <a:extLst>
              <a:ext uri="{FF2B5EF4-FFF2-40B4-BE49-F238E27FC236}">
                <a16:creationId xmlns:a16="http://schemas.microsoft.com/office/drawing/2014/main" id="{649A264E-055C-672E-F284-B1E11A754C5A}"/>
              </a:ext>
            </a:extLst>
          </p:cNvPr>
          <p:cNvPicPr>
            <a:picLocks noChangeAspect="1"/>
          </p:cNvPicPr>
          <p:nvPr/>
        </p:nvPicPr>
        <p:blipFill>
          <a:blip r:embed="rId5"/>
          <a:stretch>
            <a:fillRect/>
          </a:stretch>
        </p:blipFill>
        <p:spPr>
          <a:xfrm>
            <a:off x="6630385" y="4760153"/>
            <a:ext cx="1758184" cy="524831"/>
          </a:xfrm>
          <a:prstGeom prst="rect">
            <a:avLst/>
          </a:prstGeom>
        </p:spPr>
      </p:pic>
      <p:pic>
        <p:nvPicPr>
          <p:cNvPr id="16" name="Picture 15">
            <a:extLst>
              <a:ext uri="{FF2B5EF4-FFF2-40B4-BE49-F238E27FC236}">
                <a16:creationId xmlns:a16="http://schemas.microsoft.com/office/drawing/2014/main" id="{364C3844-D7BC-34BC-8012-6E4F4E24418C}"/>
              </a:ext>
            </a:extLst>
          </p:cNvPr>
          <p:cNvPicPr>
            <a:picLocks noChangeAspect="1"/>
          </p:cNvPicPr>
          <p:nvPr/>
        </p:nvPicPr>
        <p:blipFill>
          <a:blip r:embed="rId6"/>
          <a:stretch>
            <a:fillRect/>
          </a:stretch>
        </p:blipFill>
        <p:spPr>
          <a:xfrm>
            <a:off x="4993330" y="4638853"/>
            <a:ext cx="944335" cy="958643"/>
          </a:xfrm>
          <a:prstGeom prst="rect">
            <a:avLst/>
          </a:prstGeom>
        </p:spPr>
      </p:pic>
      <p:pic>
        <p:nvPicPr>
          <p:cNvPr id="18" name="Picture 17">
            <a:extLst>
              <a:ext uri="{FF2B5EF4-FFF2-40B4-BE49-F238E27FC236}">
                <a16:creationId xmlns:a16="http://schemas.microsoft.com/office/drawing/2014/main" id="{C2BE0F79-8000-3802-1748-66043A18A348}"/>
              </a:ext>
            </a:extLst>
          </p:cNvPr>
          <p:cNvPicPr>
            <a:picLocks noChangeAspect="1"/>
          </p:cNvPicPr>
          <p:nvPr/>
        </p:nvPicPr>
        <p:blipFill>
          <a:blip r:embed="rId7"/>
          <a:stretch>
            <a:fillRect/>
          </a:stretch>
        </p:blipFill>
        <p:spPr>
          <a:xfrm>
            <a:off x="6410325" y="5880100"/>
            <a:ext cx="2419350" cy="476250"/>
          </a:xfrm>
          <a:prstGeom prst="rect">
            <a:avLst/>
          </a:prstGeom>
        </p:spPr>
      </p:pic>
      <p:sp>
        <p:nvSpPr>
          <p:cNvPr id="19" name="Arrow: Up 18">
            <a:extLst>
              <a:ext uri="{FF2B5EF4-FFF2-40B4-BE49-F238E27FC236}">
                <a16:creationId xmlns:a16="http://schemas.microsoft.com/office/drawing/2014/main" id="{57ABBEDD-5EA8-810C-2733-7A10FA9F2D53}"/>
              </a:ext>
            </a:extLst>
          </p:cNvPr>
          <p:cNvSpPr/>
          <p:nvPr/>
        </p:nvSpPr>
        <p:spPr>
          <a:xfrm>
            <a:off x="6851431" y="5348719"/>
            <a:ext cx="1537138" cy="5270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486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E593C4-04B0-4660-E149-BD547A7C773D}"/>
              </a:ext>
            </a:extLst>
          </p:cNvPr>
          <p:cNvSpPr>
            <a:spLocks noGrp="1"/>
          </p:cNvSpPr>
          <p:nvPr>
            <p:ph type="sldNum" sz="quarter" idx="12"/>
          </p:nvPr>
        </p:nvSpPr>
        <p:spPr/>
        <p:txBody>
          <a:bodyPr/>
          <a:lstStyle/>
          <a:p>
            <a:fld id="{93052490-416F-40F1-AA8E-D4C3D13C235F}" type="slidenum">
              <a:rPr lang="en-GB" smtClean="0"/>
              <a:t>16</a:t>
            </a:fld>
            <a:endParaRPr lang="en-GB"/>
          </a:p>
        </p:txBody>
      </p:sp>
      <p:pic>
        <p:nvPicPr>
          <p:cNvPr id="10" name="Picture 9">
            <a:extLst>
              <a:ext uri="{FF2B5EF4-FFF2-40B4-BE49-F238E27FC236}">
                <a16:creationId xmlns:a16="http://schemas.microsoft.com/office/drawing/2014/main" id="{2CA28E8B-57CA-6141-6936-06F88EBCA96D}"/>
              </a:ext>
            </a:extLst>
          </p:cNvPr>
          <p:cNvPicPr>
            <a:picLocks noChangeAspect="1"/>
          </p:cNvPicPr>
          <p:nvPr/>
        </p:nvPicPr>
        <p:blipFill>
          <a:blip r:embed="rId2"/>
          <a:stretch>
            <a:fillRect/>
          </a:stretch>
        </p:blipFill>
        <p:spPr>
          <a:xfrm>
            <a:off x="2031880" y="0"/>
            <a:ext cx="5080240" cy="6858000"/>
          </a:xfrm>
          <a:prstGeom prst="rect">
            <a:avLst/>
          </a:prstGeom>
        </p:spPr>
      </p:pic>
    </p:spTree>
    <p:extLst>
      <p:ext uri="{BB962C8B-B14F-4D97-AF65-F5344CB8AC3E}">
        <p14:creationId xmlns:p14="http://schemas.microsoft.com/office/powerpoint/2010/main" val="1324114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The Danger Hand (Board 14</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50" y="4918840"/>
            <a:ext cx="8759557" cy="1805151"/>
          </a:xfrm>
        </p:spPr>
        <p:txBody>
          <a:bodyPr>
            <a:normAutofit/>
          </a:bodyPr>
          <a:lstStyle/>
          <a:p>
            <a:r>
              <a:rPr lang="en-GB" sz="1800" dirty="0">
                <a:sym typeface="Wingdings" panose="05000000000000000000" pitchFamily="2" charset="2"/>
              </a:rPr>
              <a:t>Well done to Pat Watson, Paul Stevens and Brian Ormsby, who were all ‘Card Perfect’ and are awarded a ‘Gold Medal’.</a:t>
            </a:r>
          </a:p>
          <a:p>
            <a:r>
              <a:rPr lang="en-GB" sz="1800" dirty="0">
                <a:sym typeface="Wingdings" panose="05000000000000000000" pitchFamily="2" charset="2"/>
              </a:rPr>
              <a:t>I am going to award a ‘Silver Medal’ to Carole McCue, who initially played the Queen of Clubs at trick 2, but then ‘Thought Better of It’ and rose with the Ace of Clubs and led a Heart to her 10.</a:t>
            </a:r>
          </a:p>
          <a:p>
            <a:endParaRPr lang="en-GB" sz="1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17</a:t>
            </a:fld>
            <a:endParaRPr lang="en-GB"/>
          </a:p>
        </p:txBody>
      </p:sp>
      <p:pic>
        <p:nvPicPr>
          <p:cNvPr id="6" name="Picture 5">
            <a:extLst>
              <a:ext uri="{FF2B5EF4-FFF2-40B4-BE49-F238E27FC236}">
                <a16:creationId xmlns:a16="http://schemas.microsoft.com/office/drawing/2014/main" id="{0D9CA7A2-DCC9-C38D-A31F-693ABFCBD5F7}"/>
              </a:ext>
            </a:extLst>
          </p:cNvPr>
          <p:cNvPicPr>
            <a:picLocks noChangeAspect="1"/>
          </p:cNvPicPr>
          <p:nvPr/>
        </p:nvPicPr>
        <p:blipFill>
          <a:blip r:embed="rId2"/>
          <a:stretch>
            <a:fillRect/>
          </a:stretch>
        </p:blipFill>
        <p:spPr>
          <a:xfrm>
            <a:off x="1471030" y="2412125"/>
            <a:ext cx="6962522" cy="2506716"/>
          </a:xfrm>
          <a:prstGeom prst="rect">
            <a:avLst/>
          </a:prstGeom>
        </p:spPr>
      </p:pic>
      <p:pic>
        <p:nvPicPr>
          <p:cNvPr id="9" name="Picture 8">
            <a:extLst>
              <a:ext uri="{FF2B5EF4-FFF2-40B4-BE49-F238E27FC236}">
                <a16:creationId xmlns:a16="http://schemas.microsoft.com/office/drawing/2014/main" id="{A2F03B65-283F-3AE8-C001-E7365021BC91}"/>
              </a:ext>
            </a:extLst>
          </p:cNvPr>
          <p:cNvPicPr>
            <a:picLocks noChangeAspect="1"/>
          </p:cNvPicPr>
          <p:nvPr/>
        </p:nvPicPr>
        <p:blipFill>
          <a:blip r:embed="rId3"/>
          <a:stretch>
            <a:fillRect/>
          </a:stretch>
        </p:blipFill>
        <p:spPr>
          <a:xfrm>
            <a:off x="61250" y="103455"/>
            <a:ext cx="3861563" cy="2203552"/>
          </a:xfrm>
          <a:prstGeom prst="rect">
            <a:avLst/>
          </a:prstGeom>
        </p:spPr>
      </p:pic>
      <p:pic>
        <p:nvPicPr>
          <p:cNvPr id="12" name="Picture 11">
            <a:extLst>
              <a:ext uri="{FF2B5EF4-FFF2-40B4-BE49-F238E27FC236}">
                <a16:creationId xmlns:a16="http://schemas.microsoft.com/office/drawing/2014/main" id="{FB1F29A9-6AD5-DF33-FFC6-148DB5C20B1E}"/>
              </a:ext>
            </a:extLst>
          </p:cNvPr>
          <p:cNvPicPr>
            <a:picLocks noChangeAspect="1"/>
          </p:cNvPicPr>
          <p:nvPr/>
        </p:nvPicPr>
        <p:blipFill>
          <a:blip r:embed="rId4"/>
          <a:stretch>
            <a:fillRect/>
          </a:stretch>
        </p:blipFill>
        <p:spPr>
          <a:xfrm>
            <a:off x="6762750" y="327038"/>
            <a:ext cx="1924050" cy="1190625"/>
          </a:xfrm>
          <a:prstGeom prst="rect">
            <a:avLst/>
          </a:prstGeom>
        </p:spPr>
      </p:pic>
    </p:spTree>
    <p:extLst>
      <p:ext uri="{BB962C8B-B14F-4D97-AF65-F5344CB8AC3E}">
        <p14:creationId xmlns:p14="http://schemas.microsoft.com/office/powerpoint/2010/main" val="2262049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487CE8-6CA7-31D7-F029-54FBAE81AF44}"/>
              </a:ext>
            </a:extLst>
          </p:cNvPr>
          <p:cNvSpPr>
            <a:spLocks noGrp="1"/>
          </p:cNvSpPr>
          <p:nvPr>
            <p:ph type="sldNum" sz="quarter" idx="12"/>
          </p:nvPr>
        </p:nvSpPr>
        <p:spPr/>
        <p:txBody>
          <a:bodyPr/>
          <a:lstStyle/>
          <a:p>
            <a:fld id="{93052490-416F-40F1-AA8E-D4C3D13C235F}" type="slidenum">
              <a:rPr lang="en-GB" smtClean="0"/>
              <a:t>18</a:t>
            </a:fld>
            <a:endParaRPr lang="en-GB"/>
          </a:p>
        </p:txBody>
      </p:sp>
      <p:pic>
        <p:nvPicPr>
          <p:cNvPr id="8" name="Picture 7">
            <a:extLst>
              <a:ext uri="{FF2B5EF4-FFF2-40B4-BE49-F238E27FC236}">
                <a16:creationId xmlns:a16="http://schemas.microsoft.com/office/drawing/2014/main" id="{61C97015-7CFB-669F-1A97-5FD5D5EC8BA1}"/>
              </a:ext>
            </a:extLst>
          </p:cNvPr>
          <p:cNvPicPr>
            <a:picLocks noChangeAspect="1"/>
          </p:cNvPicPr>
          <p:nvPr/>
        </p:nvPicPr>
        <p:blipFill>
          <a:blip r:embed="rId2"/>
          <a:stretch>
            <a:fillRect/>
          </a:stretch>
        </p:blipFill>
        <p:spPr>
          <a:xfrm>
            <a:off x="1748539" y="0"/>
            <a:ext cx="5646922" cy="6858000"/>
          </a:xfrm>
          <a:prstGeom prst="rect">
            <a:avLst/>
          </a:prstGeom>
        </p:spPr>
      </p:pic>
    </p:spTree>
    <p:extLst>
      <p:ext uri="{BB962C8B-B14F-4D97-AF65-F5344CB8AC3E}">
        <p14:creationId xmlns:p14="http://schemas.microsoft.com/office/powerpoint/2010/main" val="3748884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The Danger Hand (Board 6</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50" y="4918840"/>
            <a:ext cx="8759557" cy="1805151"/>
          </a:xfrm>
        </p:spPr>
        <p:txBody>
          <a:bodyPr>
            <a:normAutofit/>
          </a:bodyPr>
          <a:lstStyle/>
          <a:p>
            <a:r>
              <a:rPr lang="en-GB" sz="1800" dirty="0">
                <a:sym typeface="Wingdings" panose="05000000000000000000" pitchFamily="2" charset="2"/>
              </a:rPr>
              <a:t>Two declarers, namely Steve Abbott and Alan Bryant dropped the singleton King of Diamonds and hence are awarded a ‘Gold Medal’.</a:t>
            </a:r>
          </a:p>
          <a:p>
            <a:r>
              <a:rPr lang="en-GB" sz="1800" dirty="0">
                <a:sym typeface="Wingdings" panose="05000000000000000000" pitchFamily="2" charset="2"/>
              </a:rPr>
              <a:t>To be fair, this is not an easy task to accomplish seeing that every week down at our local duplicate, we are so used to finessing for overtricks.</a:t>
            </a:r>
          </a:p>
          <a:p>
            <a:r>
              <a:rPr lang="en-GB" sz="1800" dirty="0">
                <a:sym typeface="Wingdings" panose="05000000000000000000" pitchFamily="2" charset="2"/>
              </a:rPr>
              <a:t>Well done to Steve and Alan.</a:t>
            </a:r>
          </a:p>
          <a:p>
            <a:endParaRPr lang="en-GB" sz="1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19</a:t>
            </a:fld>
            <a:endParaRPr lang="en-GB"/>
          </a:p>
        </p:txBody>
      </p:sp>
      <p:pic>
        <p:nvPicPr>
          <p:cNvPr id="7" name="Picture 6">
            <a:extLst>
              <a:ext uri="{FF2B5EF4-FFF2-40B4-BE49-F238E27FC236}">
                <a16:creationId xmlns:a16="http://schemas.microsoft.com/office/drawing/2014/main" id="{797AED08-07BF-2BC2-9D72-A50955AD985D}"/>
              </a:ext>
            </a:extLst>
          </p:cNvPr>
          <p:cNvPicPr>
            <a:picLocks noChangeAspect="1"/>
          </p:cNvPicPr>
          <p:nvPr/>
        </p:nvPicPr>
        <p:blipFill>
          <a:blip r:embed="rId2"/>
          <a:stretch>
            <a:fillRect/>
          </a:stretch>
        </p:blipFill>
        <p:spPr>
          <a:xfrm>
            <a:off x="1144960" y="2372710"/>
            <a:ext cx="6941751" cy="2503411"/>
          </a:xfrm>
          <a:prstGeom prst="rect">
            <a:avLst/>
          </a:prstGeom>
        </p:spPr>
      </p:pic>
      <p:pic>
        <p:nvPicPr>
          <p:cNvPr id="10" name="Picture 9">
            <a:extLst>
              <a:ext uri="{FF2B5EF4-FFF2-40B4-BE49-F238E27FC236}">
                <a16:creationId xmlns:a16="http://schemas.microsoft.com/office/drawing/2014/main" id="{DC1AAFDB-C791-78C5-905C-A27F4CEF7BE9}"/>
              </a:ext>
            </a:extLst>
          </p:cNvPr>
          <p:cNvPicPr>
            <a:picLocks noChangeAspect="1"/>
          </p:cNvPicPr>
          <p:nvPr/>
        </p:nvPicPr>
        <p:blipFill>
          <a:blip r:embed="rId3"/>
          <a:stretch>
            <a:fillRect/>
          </a:stretch>
        </p:blipFill>
        <p:spPr>
          <a:xfrm>
            <a:off x="61250" y="65526"/>
            <a:ext cx="3971910" cy="2218010"/>
          </a:xfrm>
          <a:prstGeom prst="rect">
            <a:avLst/>
          </a:prstGeom>
        </p:spPr>
      </p:pic>
      <p:pic>
        <p:nvPicPr>
          <p:cNvPr id="13" name="Picture 12">
            <a:extLst>
              <a:ext uri="{FF2B5EF4-FFF2-40B4-BE49-F238E27FC236}">
                <a16:creationId xmlns:a16="http://schemas.microsoft.com/office/drawing/2014/main" id="{53F36875-848D-A2DB-783B-0ADB335FB14C}"/>
              </a:ext>
            </a:extLst>
          </p:cNvPr>
          <p:cNvPicPr>
            <a:picLocks noChangeAspect="1"/>
          </p:cNvPicPr>
          <p:nvPr/>
        </p:nvPicPr>
        <p:blipFill>
          <a:blip r:embed="rId4"/>
          <a:stretch>
            <a:fillRect/>
          </a:stretch>
        </p:blipFill>
        <p:spPr>
          <a:xfrm>
            <a:off x="6553200" y="583981"/>
            <a:ext cx="1866900" cy="1181100"/>
          </a:xfrm>
          <a:prstGeom prst="rect">
            <a:avLst/>
          </a:prstGeom>
        </p:spPr>
      </p:pic>
    </p:spTree>
    <p:extLst>
      <p:ext uri="{BB962C8B-B14F-4D97-AF65-F5344CB8AC3E}">
        <p14:creationId xmlns:p14="http://schemas.microsoft.com/office/powerpoint/2010/main" val="298036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33000"/>
            <a:ext cx="8229600" cy="1110454"/>
          </a:xfrm>
        </p:spPr>
        <p:txBody>
          <a:bodyPr>
            <a:normAutofit/>
          </a:bodyPr>
          <a:lstStyle/>
          <a:p>
            <a:r>
              <a:rPr lang="en-GB" sz="3200" u="sng" dirty="0"/>
              <a:t>Introduction</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228600" y="1064185"/>
            <a:ext cx="8789276" cy="5575952"/>
          </a:xfrm>
        </p:spPr>
        <p:txBody>
          <a:bodyPr>
            <a:normAutofit/>
          </a:bodyPr>
          <a:lstStyle/>
          <a:p>
            <a:r>
              <a:rPr lang="en-GB" sz="1800" dirty="0"/>
              <a:t>The 27 boards that were played in the session were designed to illustrate certain aspects of Bridge Strategy.</a:t>
            </a:r>
          </a:p>
          <a:p>
            <a:r>
              <a:rPr lang="en-GB" sz="1800" dirty="0"/>
              <a:t>This month’s topic was </a:t>
            </a:r>
            <a:r>
              <a:rPr lang="en-GB" sz="1800" i="1" dirty="0"/>
              <a:t>No Trump Declarer Play</a:t>
            </a:r>
            <a:r>
              <a:rPr lang="en-GB" sz="1800" dirty="0"/>
              <a:t>.</a:t>
            </a:r>
          </a:p>
          <a:p>
            <a:r>
              <a:rPr lang="en-GB" sz="1800" dirty="0"/>
              <a:t>The 27 hands were devised in such a way so that each participant, within the session, found themselves declarer in a tricky </a:t>
            </a:r>
            <a:r>
              <a:rPr lang="en-GB" sz="1800" i="1" dirty="0"/>
              <a:t>No Trump </a:t>
            </a:r>
            <a:r>
              <a:rPr lang="en-GB" sz="1800" dirty="0"/>
              <a:t>contract on 6 or 7 occasions.</a:t>
            </a:r>
          </a:p>
          <a:p>
            <a:r>
              <a:rPr lang="en-GB" sz="1800" dirty="0"/>
              <a:t>There were a number of ‘Strategies’ that I tried to illustrate within this month’s topic of No Trump Declarer Play.</a:t>
            </a:r>
          </a:p>
          <a:p>
            <a:r>
              <a:rPr lang="en-GB" sz="1800" dirty="0"/>
              <a:t>We will take a look at the boards that were played, strategy by strategy and we will therefore jump around the boards demonstrating the different strategies in action.</a:t>
            </a:r>
          </a:p>
          <a:p>
            <a:r>
              <a:rPr lang="en-GB" sz="1800" dirty="0"/>
              <a:t>Within each board, I have given a suggested bidding sequence, however, for today’s exercise, the bidding is not too much of a concern. </a:t>
            </a:r>
          </a:p>
          <a:p>
            <a:r>
              <a:rPr lang="en-GB" sz="1800" dirty="0"/>
              <a:t>I set the boards up, so that with accurate declarer play, </a:t>
            </a:r>
            <a:r>
              <a:rPr lang="en-GB" sz="1800" i="1" dirty="0"/>
              <a:t>every</a:t>
            </a:r>
            <a:r>
              <a:rPr lang="en-GB" sz="1800" dirty="0"/>
              <a:t> No Trump Game/Slam should have been made </a:t>
            </a:r>
            <a:r>
              <a:rPr lang="en-GB" sz="1800" i="1" dirty="0"/>
              <a:t>without</a:t>
            </a:r>
            <a:r>
              <a:rPr lang="en-GB" sz="1800" dirty="0"/>
              <a:t> any guessing involved from the declarer. (However, on two of the boards, this would rely on the defenders fooling for a cleverly designed ‘Trap’ set by the declarer).</a:t>
            </a:r>
          </a:p>
          <a:p>
            <a:r>
              <a:rPr lang="en-GB" sz="1800" dirty="0"/>
              <a:t>So, out of the possible 297 No Trump Game/Slam contracts how many would be made? </a:t>
            </a:r>
          </a:p>
          <a:p>
            <a:r>
              <a:rPr lang="en-GB" sz="1800" dirty="0"/>
              <a:t>The scoring method was Cross-Imps.</a:t>
            </a:r>
          </a:p>
          <a:p>
            <a:endParaRPr lang="en-GB" sz="1700" dirty="0"/>
          </a:p>
          <a:p>
            <a:endParaRPr lang="en-GB" sz="1700" dirty="0"/>
          </a:p>
          <a:p>
            <a:pPr marL="0" indent="0">
              <a:buNone/>
            </a:pPr>
            <a:endParaRPr lang="en-GB" dirty="0"/>
          </a:p>
          <a:p>
            <a:pPr marL="0" indent="0">
              <a:buNone/>
            </a:pPr>
            <a:endParaRPr lang="en-GB" dirty="0"/>
          </a:p>
          <a:p>
            <a:endParaRPr lang="en-GB" dirty="0"/>
          </a:p>
          <a:p>
            <a:endParaRPr lang="en-GB" dirty="0"/>
          </a:p>
          <a:p>
            <a:endParaRPr lang="en-GB" dirty="0"/>
          </a:p>
          <a:p>
            <a:endParaRPr lang="en-GB"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3773E102-968F-D7C1-3B1E-CA51303D2154}"/>
              </a:ext>
            </a:extLst>
          </p:cNvPr>
          <p:cNvSpPr>
            <a:spLocks noGrp="1"/>
          </p:cNvSpPr>
          <p:nvPr>
            <p:ph type="sldNum" sz="quarter" idx="12"/>
          </p:nvPr>
        </p:nvSpPr>
        <p:spPr/>
        <p:txBody>
          <a:bodyPr/>
          <a:lstStyle/>
          <a:p>
            <a:fld id="{93052490-416F-40F1-AA8E-D4C3D13C235F}" type="slidenum">
              <a:rPr lang="en-GB" smtClean="0"/>
              <a:t>2</a:t>
            </a:fld>
            <a:endParaRPr lang="en-GB"/>
          </a:p>
        </p:txBody>
      </p:sp>
    </p:spTree>
    <p:extLst>
      <p:ext uri="{BB962C8B-B14F-4D97-AF65-F5344CB8AC3E}">
        <p14:creationId xmlns:p14="http://schemas.microsoft.com/office/powerpoint/2010/main" val="3532809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603504" y="802955"/>
            <a:ext cx="3574747" cy="1454051"/>
          </a:xfrm>
        </p:spPr>
        <p:txBody>
          <a:bodyPr>
            <a:normAutofit/>
          </a:bodyPr>
          <a:lstStyle/>
          <a:p>
            <a:r>
              <a:rPr lang="en-GB" sz="3100" u="sng">
                <a:solidFill>
                  <a:schemeClr val="tx2"/>
                </a:solidFill>
              </a:rPr>
              <a:t>The Danger Hand (Guiding Principle)</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603504" y="2421683"/>
            <a:ext cx="3574461" cy="4089476"/>
          </a:xfrm>
        </p:spPr>
        <p:txBody>
          <a:bodyPr anchor="t">
            <a:normAutofit/>
          </a:bodyPr>
          <a:lstStyle/>
          <a:p>
            <a:r>
              <a:rPr lang="en-GB" sz="1800" dirty="0">
                <a:solidFill>
                  <a:schemeClr val="tx2"/>
                </a:solidFill>
              </a:rPr>
              <a:t>If one of your opponents is ‘Dangerous’, you must take all necessary precautions to avoid giving them the lead.</a:t>
            </a:r>
          </a:p>
          <a:p>
            <a:r>
              <a:rPr lang="en-GB" sz="1800" dirty="0">
                <a:solidFill>
                  <a:schemeClr val="tx2"/>
                </a:solidFill>
              </a:rPr>
              <a:t>One of these is the rejection of a finesse.</a:t>
            </a: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4C702ED0-ABFC-FDE9-CCC8-905E79FF6609}"/>
              </a:ext>
            </a:extLst>
          </p:cNvPr>
          <p:cNvPicPr>
            <a:picLocks noChangeAspect="1"/>
          </p:cNvPicPr>
          <p:nvPr/>
        </p:nvPicPr>
        <p:blipFill>
          <a:blip r:embed="rId2"/>
          <a:stretch>
            <a:fillRect/>
          </a:stretch>
        </p:blipFill>
        <p:spPr>
          <a:xfrm>
            <a:off x="5781294" y="2325697"/>
            <a:ext cx="3106674" cy="3130150"/>
          </a:xfrm>
          <a:prstGeom prst="rect">
            <a:avLst/>
          </a:prstGeom>
        </p:spPr>
      </p:pic>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20</a:t>
            </a:fld>
            <a:endParaRPr lang="en-GB"/>
          </a:p>
        </p:txBody>
      </p:sp>
    </p:spTree>
    <p:extLst>
      <p:ext uri="{BB962C8B-B14F-4D97-AF65-F5344CB8AC3E}">
        <p14:creationId xmlns:p14="http://schemas.microsoft.com/office/powerpoint/2010/main" val="414590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Declarer Selects The Danger Hand</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229600" cy="5438097"/>
          </a:xfrm>
        </p:spPr>
        <p:txBody>
          <a:bodyPr>
            <a:normAutofit/>
          </a:bodyPr>
          <a:lstStyle/>
          <a:p>
            <a:r>
              <a:rPr lang="en-GB" sz="1800" dirty="0"/>
              <a:t>The next two boards, namely boards 27 and 25 have a lot of similarities:</a:t>
            </a:r>
          </a:p>
          <a:p>
            <a:endParaRPr lang="en-GB" sz="1800" dirty="0"/>
          </a:p>
          <a:p>
            <a:r>
              <a:rPr lang="en-GB" sz="1800" dirty="0"/>
              <a:t>1. They both have identical bidding auctions and therefore final contract.</a:t>
            </a:r>
          </a:p>
          <a:p>
            <a:r>
              <a:rPr lang="en-GB" sz="1800" dirty="0"/>
              <a:t>2. They both have identical opening leads of the 4 of Hearts.</a:t>
            </a:r>
          </a:p>
          <a:p>
            <a:r>
              <a:rPr lang="en-GB" sz="1800" dirty="0"/>
              <a:t>3. They both have identical holdings in dummy of the suit led.</a:t>
            </a:r>
          </a:p>
          <a:p>
            <a:r>
              <a:rPr lang="en-GB" sz="1800" dirty="0"/>
              <a:t>4. On both hands the third hand plays the Jack of Hearts.</a:t>
            </a:r>
          </a:p>
          <a:p>
            <a:r>
              <a:rPr lang="en-GB" sz="1800" dirty="0"/>
              <a:t>5. On both hands declarer is holding the identical cards in the suit led.</a:t>
            </a:r>
          </a:p>
          <a:p>
            <a:endParaRPr lang="en-GB" sz="1800" dirty="0"/>
          </a:p>
          <a:p>
            <a:r>
              <a:rPr lang="en-GB" sz="1800" dirty="0"/>
              <a:t>However, declarer plays a different card at trick one.</a:t>
            </a:r>
          </a:p>
          <a:p>
            <a:r>
              <a:rPr lang="en-GB" sz="1800" dirty="0"/>
              <a:t>How can this be?</a:t>
            </a:r>
          </a:p>
          <a:p>
            <a:endParaRPr lang="en-GB" sz="1800" dirty="0"/>
          </a:p>
          <a:p>
            <a:r>
              <a:rPr lang="en-GB" sz="1800" dirty="0"/>
              <a:t>By playing a different card at trick one, declarer is selecting where they want the  ‘Danger Hand’ to be.</a:t>
            </a:r>
          </a:p>
          <a:p>
            <a:r>
              <a:rPr lang="en-GB" sz="1800" dirty="0"/>
              <a:t>Let’s watch this in action. </a:t>
            </a:r>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endParaRPr lang="en-GB" dirty="0"/>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21</a:t>
            </a:fld>
            <a:endParaRPr lang="en-GB"/>
          </a:p>
        </p:txBody>
      </p:sp>
    </p:spTree>
    <p:extLst>
      <p:ext uri="{BB962C8B-B14F-4D97-AF65-F5344CB8AC3E}">
        <p14:creationId xmlns:p14="http://schemas.microsoft.com/office/powerpoint/2010/main" val="3357055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1A3563-5AB4-8C5E-050B-1A26745F195E}"/>
              </a:ext>
            </a:extLst>
          </p:cNvPr>
          <p:cNvSpPr>
            <a:spLocks noGrp="1"/>
          </p:cNvSpPr>
          <p:nvPr>
            <p:ph type="sldNum" sz="quarter" idx="12"/>
          </p:nvPr>
        </p:nvSpPr>
        <p:spPr/>
        <p:txBody>
          <a:bodyPr/>
          <a:lstStyle/>
          <a:p>
            <a:fld id="{93052490-416F-40F1-AA8E-D4C3D13C235F}" type="slidenum">
              <a:rPr lang="en-GB" smtClean="0"/>
              <a:t>22</a:t>
            </a:fld>
            <a:endParaRPr lang="en-GB"/>
          </a:p>
        </p:txBody>
      </p:sp>
      <p:pic>
        <p:nvPicPr>
          <p:cNvPr id="6" name="Picture 5">
            <a:extLst>
              <a:ext uri="{FF2B5EF4-FFF2-40B4-BE49-F238E27FC236}">
                <a16:creationId xmlns:a16="http://schemas.microsoft.com/office/drawing/2014/main" id="{1470C809-B11E-3E9B-C6A1-183D324DCCE3}"/>
              </a:ext>
            </a:extLst>
          </p:cNvPr>
          <p:cNvPicPr>
            <a:picLocks noChangeAspect="1"/>
          </p:cNvPicPr>
          <p:nvPr/>
        </p:nvPicPr>
        <p:blipFill>
          <a:blip r:embed="rId2"/>
          <a:stretch>
            <a:fillRect/>
          </a:stretch>
        </p:blipFill>
        <p:spPr>
          <a:xfrm>
            <a:off x="1555250" y="0"/>
            <a:ext cx="6033499" cy="6858000"/>
          </a:xfrm>
          <a:prstGeom prst="rect">
            <a:avLst/>
          </a:prstGeom>
        </p:spPr>
      </p:pic>
    </p:spTree>
    <p:extLst>
      <p:ext uri="{BB962C8B-B14F-4D97-AF65-F5344CB8AC3E}">
        <p14:creationId xmlns:p14="http://schemas.microsoft.com/office/powerpoint/2010/main" val="643274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Declarer Selects the Danger Hand (Board 27</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360276"/>
            <a:ext cx="9185227" cy="1363715"/>
          </a:xfrm>
        </p:spPr>
        <p:txBody>
          <a:bodyPr>
            <a:normAutofit/>
          </a:bodyPr>
          <a:lstStyle/>
          <a:p>
            <a:r>
              <a:rPr lang="en-GB" sz="1800" dirty="0">
                <a:sym typeface="Wingdings" panose="05000000000000000000" pitchFamily="2" charset="2"/>
              </a:rPr>
              <a:t>Of the nine Souths, who were put to the test, all nine Souths rose to the occasion and won the first trick.</a:t>
            </a:r>
          </a:p>
          <a:p>
            <a:r>
              <a:rPr lang="en-GB" sz="1800" dirty="0">
                <a:sym typeface="Wingdings" panose="05000000000000000000" pitchFamily="2" charset="2"/>
              </a:rPr>
              <a:t>Well done to all those Souths, who have been awarded a ‘Gold Medal’.</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23</a:t>
            </a:fld>
            <a:endParaRPr lang="en-GB"/>
          </a:p>
        </p:txBody>
      </p:sp>
      <p:pic>
        <p:nvPicPr>
          <p:cNvPr id="6" name="Picture 5">
            <a:extLst>
              <a:ext uri="{FF2B5EF4-FFF2-40B4-BE49-F238E27FC236}">
                <a16:creationId xmlns:a16="http://schemas.microsoft.com/office/drawing/2014/main" id="{23A9C694-BCA7-A217-1295-BAB7D8E64A5C}"/>
              </a:ext>
            </a:extLst>
          </p:cNvPr>
          <p:cNvPicPr>
            <a:picLocks noChangeAspect="1"/>
          </p:cNvPicPr>
          <p:nvPr/>
        </p:nvPicPr>
        <p:blipFill>
          <a:blip r:embed="rId2"/>
          <a:stretch>
            <a:fillRect/>
          </a:stretch>
        </p:blipFill>
        <p:spPr>
          <a:xfrm>
            <a:off x="438029" y="2461483"/>
            <a:ext cx="8088974" cy="2896277"/>
          </a:xfrm>
          <a:prstGeom prst="rect">
            <a:avLst/>
          </a:prstGeom>
        </p:spPr>
      </p:pic>
      <p:pic>
        <p:nvPicPr>
          <p:cNvPr id="9" name="Picture 8">
            <a:extLst>
              <a:ext uri="{FF2B5EF4-FFF2-40B4-BE49-F238E27FC236}">
                <a16:creationId xmlns:a16="http://schemas.microsoft.com/office/drawing/2014/main" id="{F1BA977A-8382-2978-DDE9-2E36716491AA}"/>
              </a:ext>
            </a:extLst>
          </p:cNvPr>
          <p:cNvPicPr>
            <a:picLocks noChangeAspect="1"/>
          </p:cNvPicPr>
          <p:nvPr/>
        </p:nvPicPr>
        <p:blipFill>
          <a:blip r:embed="rId3"/>
          <a:stretch>
            <a:fillRect/>
          </a:stretch>
        </p:blipFill>
        <p:spPr>
          <a:xfrm>
            <a:off x="85394" y="134009"/>
            <a:ext cx="3704897" cy="2186845"/>
          </a:xfrm>
          <a:prstGeom prst="rect">
            <a:avLst/>
          </a:prstGeom>
        </p:spPr>
      </p:pic>
      <p:pic>
        <p:nvPicPr>
          <p:cNvPr id="12" name="Picture 11">
            <a:extLst>
              <a:ext uri="{FF2B5EF4-FFF2-40B4-BE49-F238E27FC236}">
                <a16:creationId xmlns:a16="http://schemas.microsoft.com/office/drawing/2014/main" id="{FD41BD1E-A938-C434-D15C-A35F482CE9BF}"/>
              </a:ext>
            </a:extLst>
          </p:cNvPr>
          <p:cNvPicPr>
            <a:picLocks noChangeAspect="1"/>
          </p:cNvPicPr>
          <p:nvPr/>
        </p:nvPicPr>
        <p:blipFill>
          <a:blip r:embed="rId4"/>
          <a:stretch>
            <a:fillRect/>
          </a:stretch>
        </p:blipFill>
        <p:spPr>
          <a:xfrm>
            <a:off x="6883291" y="456214"/>
            <a:ext cx="1819275" cy="1200150"/>
          </a:xfrm>
          <a:prstGeom prst="rect">
            <a:avLst/>
          </a:prstGeom>
        </p:spPr>
      </p:pic>
    </p:spTree>
    <p:extLst>
      <p:ext uri="{BB962C8B-B14F-4D97-AF65-F5344CB8AC3E}">
        <p14:creationId xmlns:p14="http://schemas.microsoft.com/office/powerpoint/2010/main" val="3166748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6314E9-385E-B2EB-91FA-A67BBF23F5DA}"/>
              </a:ext>
            </a:extLst>
          </p:cNvPr>
          <p:cNvSpPr>
            <a:spLocks noGrp="1"/>
          </p:cNvSpPr>
          <p:nvPr>
            <p:ph type="sldNum" sz="quarter" idx="12"/>
          </p:nvPr>
        </p:nvSpPr>
        <p:spPr/>
        <p:txBody>
          <a:bodyPr/>
          <a:lstStyle/>
          <a:p>
            <a:fld id="{93052490-416F-40F1-AA8E-D4C3D13C235F}" type="slidenum">
              <a:rPr lang="en-GB" smtClean="0"/>
              <a:t>24</a:t>
            </a:fld>
            <a:endParaRPr lang="en-GB"/>
          </a:p>
        </p:txBody>
      </p:sp>
      <p:pic>
        <p:nvPicPr>
          <p:cNvPr id="6" name="Picture 5">
            <a:extLst>
              <a:ext uri="{FF2B5EF4-FFF2-40B4-BE49-F238E27FC236}">
                <a16:creationId xmlns:a16="http://schemas.microsoft.com/office/drawing/2014/main" id="{E50CC488-3627-C048-EF87-694A9349861C}"/>
              </a:ext>
            </a:extLst>
          </p:cNvPr>
          <p:cNvPicPr>
            <a:picLocks noChangeAspect="1"/>
          </p:cNvPicPr>
          <p:nvPr/>
        </p:nvPicPr>
        <p:blipFill>
          <a:blip r:embed="rId2"/>
          <a:stretch>
            <a:fillRect/>
          </a:stretch>
        </p:blipFill>
        <p:spPr>
          <a:xfrm>
            <a:off x="1556179" y="0"/>
            <a:ext cx="6031642" cy="6858000"/>
          </a:xfrm>
          <a:prstGeom prst="rect">
            <a:avLst/>
          </a:prstGeom>
        </p:spPr>
      </p:pic>
    </p:spTree>
    <p:extLst>
      <p:ext uri="{BB962C8B-B14F-4D97-AF65-F5344CB8AC3E}">
        <p14:creationId xmlns:p14="http://schemas.microsoft.com/office/powerpoint/2010/main" val="284583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Declarer Selects the Danger Hand (Board 25</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4918840"/>
            <a:ext cx="8625551" cy="1805151"/>
          </a:xfrm>
        </p:spPr>
        <p:txBody>
          <a:bodyPr>
            <a:normAutofit/>
          </a:bodyPr>
          <a:lstStyle/>
          <a:p>
            <a:r>
              <a:rPr lang="en-GB" sz="1800" dirty="0">
                <a:sym typeface="Wingdings" panose="05000000000000000000" pitchFamily="2" charset="2"/>
              </a:rPr>
              <a:t>There were three ‘Gold Medal’ winners here, who all managed to resist taking the first Heart trick.</a:t>
            </a:r>
          </a:p>
          <a:p>
            <a:r>
              <a:rPr lang="en-GB" sz="1800" dirty="0">
                <a:sym typeface="Wingdings" panose="05000000000000000000" pitchFamily="2" charset="2"/>
              </a:rPr>
              <a:t>They were: Steve Abbott, Peter Richardson and Patrick Murray.</a:t>
            </a:r>
          </a:p>
          <a:p>
            <a:r>
              <a:rPr lang="en-GB" sz="1800" dirty="0">
                <a:sym typeface="Wingdings" panose="05000000000000000000" pitchFamily="2" charset="2"/>
              </a:rPr>
              <a:t>Well done to those three.</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25</a:t>
            </a:fld>
            <a:endParaRPr lang="en-GB"/>
          </a:p>
        </p:txBody>
      </p:sp>
      <p:pic>
        <p:nvPicPr>
          <p:cNvPr id="6" name="Picture 5">
            <a:extLst>
              <a:ext uri="{FF2B5EF4-FFF2-40B4-BE49-F238E27FC236}">
                <a16:creationId xmlns:a16="http://schemas.microsoft.com/office/drawing/2014/main" id="{EB8211D4-CDB0-0C23-3B58-18EE345C1280}"/>
              </a:ext>
            </a:extLst>
          </p:cNvPr>
          <p:cNvPicPr>
            <a:picLocks noChangeAspect="1"/>
          </p:cNvPicPr>
          <p:nvPr/>
        </p:nvPicPr>
        <p:blipFill>
          <a:blip r:embed="rId2"/>
          <a:stretch>
            <a:fillRect/>
          </a:stretch>
        </p:blipFill>
        <p:spPr>
          <a:xfrm>
            <a:off x="663890" y="2286001"/>
            <a:ext cx="7366013" cy="2630324"/>
          </a:xfrm>
          <a:prstGeom prst="rect">
            <a:avLst/>
          </a:prstGeom>
        </p:spPr>
      </p:pic>
      <p:pic>
        <p:nvPicPr>
          <p:cNvPr id="9" name="Picture 8">
            <a:extLst>
              <a:ext uri="{FF2B5EF4-FFF2-40B4-BE49-F238E27FC236}">
                <a16:creationId xmlns:a16="http://schemas.microsoft.com/office/drawing/2014/main" id="{95822318-2296-BB54-CF01-E82352195D46}"/>
              </a:ext>
            </a:extLst>
          </p:cNvPr>
          <p:cNvPicPr>
            <a:picLocks noChangeAspect="1"/>
          </p:cNvPicPr>
          <p:nvPr/>
        </p:nvPicPr>
        <p:blipFill>
          <a:blip r:embed="rId3"/>
          <a:stretch>
            <a:fillRect/>
          </a:stretch>
        </p:blipFill>
        <p:spPr>
          <a:xfrm>
            <a:off x="61249" y="65132"/>
            <a:ext cx="3545925" cy="2043081"/>
          </a:xfrm>
          <a:prstGeom prst="rect">
            <a:avLst/>
          </a:prstGeom>
        </p:spPr>
      </p:pic>
      <p:pic>
        <p:nvPicPr>
          <p:cNvPr id="12" name="Picture 11">
            <a:extLst>
              <a:ext uri="{FF2B5EF4-FFF2-40B4-BE49-F238E27FC236}">
                <a16:creationId xmlns:a16="http://schemas.microsoft.com/office/drawing/2014/main" id="{321AED5D-BFFD-C7A8-1FFA-8DD8B26ACDE3}"/>
              </a:ext>
            </a:extLst>
          </p:cNvPr>
          <p:cNvPicPr>
            <a:picLocks noChangeAspect="1"/>
          </p:cNvPicPr>
          <p:nvPr/>
        </p:nvPicPr>
        <p:blipFill>
          <a:blip r:embed="rId4"/>
          <a:stretch>
            <a:fillRect/>
          </a:stretch>
        </p:blipFill>
        <p:spPr>
          <a:xfrm>
            <a:off x="6691312" y="435851"/>
            <a:ext cx="1857375" cy="1162050"/>
          </a:xfrm>
          <a:prstGeom prst="rect">
            <a:avLst/>
          </a:prstGeom>
        </p:spPr>
      </p:pic>
    </p:spTree>
    <p:extLst>
      <p:ext uri="{BB962C8B-B14F-4D97-AF65-F5344CB8AC3E}">
        <p14:creationId xmlns:p14="http://schemas.microsoft.com/office/powerpoint/2010/main" val="3576288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4EA59B-7CE4-78F9-F5D7-1B0221FA1B20}"/>
              </a:ext>
            </a:extLst>
          </p:cNvPr>
          <p:cNvPicPr>
            <a:picLocks noChangeAspect="1"/>
          </p:cNvPicPr>
          <p:nvPr/>
        </p:nvPicPr>
        <p:blipFill rotWithShape="1">
          <a:blip r:embed="rId2"/>
          <a:srcRect l="8347" r="15689"/>
          <a:stretch/>
        </p:blipFill>
        <p:spPr>
          <a:xfrm>
            <a:off x="510362" y="685792"/>
            <a:ext cx="2198474" cy="5486400"/>
          </a:xfrm>
          <a:prstGeom prst="rect">
            <a:avLst/>
          </a:prstGeom>
        </p:spPr>
      </p:pic>
      <p:sp>
        <p:nvSpPr>
          <p:cNvPr id="17" name="Rectangle 1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08836" y="685800"/>
            <a:ext cx="3745751"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3074547" y="1084521"/>
            <a:ext cx="2774460" cy="1292027"/>
          </a:xfrm>
        </p:spPr>
        <p:txBody>
          <a:bodyPr anchor="b">
            <a:normAutofit/>
          </a:bodyPr>
          <a:lstStyle/>
          <a:p>
            <a:r>
              <a:rPr lang="en-GB" sz="2400" u="sng" dirty="0">
                <a:solidFill>
                  <a:srgbClr val="595959"/>
                </a:solidFill>
              </a:rPr>
              <a:t>Declarer Selects the Danger Hand (Guiding Principle)</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3090495" y="2678654"/>
            <a:ext cx="2982433" cy="3137355"/>
          </a:xfrm>
        </p:spPr>
        <p:txBody>
          <a:bodyPr anchor="t">
            <a:normAutofit fontScale="92500"/>
          </a:bodyPr>
          <a:lstStyle/>
          <a:p>
            <a:r>
              <a:rPr lang="en-GB" sz="1800" dirty="0">
                <a:solidFill>
                  <a:srgbClr val="595959"/>
                </a:solidFill>
              </a:rPr>
              <a:t>Whether we duck or not with </a:t>
            </a:r>
            <a:r>
              <a:rPr lang="en-GB" sz="1800" dirty="0" err="1">
                <a:solidFill>
                  <a:srgbClr val="595959"/>
                </a:solidFill>
              </a:rPr>
              <a:t>KQx</a:t>
            </a:r>
            <a:r>
              <a:rPr lang="en-GB" sz="1800" dirty="0">
                <a:solidFill>
                  <a:srgbClr val="595959"/>
                </a:solidFill>
              </a:rPr>
              <a:t> depends on who we fear getting the lead.</a:t>
            </a:r>
          </a:p>
          <a:p>
            <a:r>
              <a:rPr lang="en-GB" sz="1800" dirty="0">
                <a:solidFill>
                  <a:srgbClr val="595959"/>
                </a:solidFill>
              </a:rPr>
              <a:t>If you </a:t>
            </a:r>
            <a:r>
              <a:rPr lang="en-GB" sz="1800" i="1" dirty="0">
                <a:solidFill>
                  <a:srgbClr val="595959"/>
                </a:solidFill>
              </a:rPr>
              <a:t>cannot</a:t>
            </a:r>
            <a:r>
              <a:rPr lang="en-GB" sz="1800" dirty="0">
                <a:solidFill>
                  <a:srgbClr val="595959"/>
                </a:solidFill>
              </a:rPr>
              <a:t> avoid your right-hand opponent getting in, it is probably right to duck, but if you can keep them off lead, then win the trick immediately.   </a:t>
            </a:r>
          </a:p>
          <a:p>
            <a:pPr algn="ctr"/>
            <a:endParaRPr lang="en-GB" sz="1800" dirty="0">
              <a:solidFill>
                <a:srgbClr val="595959"/>
              </a:solidFill>
            </a:endParaRPr>
          </a:p>
          <a:p>
            <a:pPr marL="0" indent="0" algn="ctr">
              <a:buNone/>
            </a:pPr>
            <a:r>
              <a:rPr lang="en-GB" sz="1700" dirty="0">
                <a:solidFill>
                  <a:srgbClr val="595959"/>
                </a:solidFill>
              </a:rPr>
              <a:t> </a:t>
            </a:r>
          </a:p>
          <a:p>
            <a:pPr marL="0" indent="0" algn="ctr">
              <a:buNone/>
            </a:pPr>
            <a:endParaRPr lang="en-GB" sz="1700" dirty="0">
              <a:solidFill>
                <a:srgbClr val="595959"/>
              </a:solidFill>
            </a:endParaRPr>
          </a:p>
          <a:p>
            <a:pPr marL="0" indent="0" algn="ctr">
              <a:buNone/>
            </a:pPr>
            <a:endParaRPr lang="en-GB" sz="1700" dirty="0">
              <a:solidFill>
                <a:srgbClr val="595959"/>
              </a:solidFill>
            </a:endParaRPr>
          </a:p>
          <a:p>
            <a:pPr algn="ctr"/>
            <a:endParaRPr lang="en-GB" sz="1700" dirty="0">
              <a:solidFill>
                <a:srgbClr val="595959"/>
              </a:solidFill>
            </a:endParaRPr>
          </a:p>
          <a:p>
            <a:pPr algn="ctr"/>
            <a:endParaRPr lang="en-GB" sz="1700" dirty="0">
              <a:solidFill>
                <a:srgbClr val="595959"/>
              </a:solidFill>
            </a:endParaRPr>
          </a:p>
          <a:p>
            <a:pPr marL="0" indent="0" algn="ctr">
              <a:buNone/>
            </a:pPr>
            <a:endParaRPr lang="en-GB" sz="1700" dirty="0">
              <a:solidFill>
                <a:srgbClr val="595959"/>
              </a:solidFill>
            </a:endParaRPr>
          </a:p>
          <a:p>
            <a:pPr algn="ctr"/>
            <a:endParaRPr lang="en-GB" sz="1700" dirty="0">
              <a:solidFill>
                <a:srgbClr val="595959"/>
              </a:solidFill>
            </a:endParaRPr>
          </a:p>
          <a:p>
            <a:pPr algn="ctr"/>
            <a:endParaRPr lang="en-GB" sz="1700" dirty="0">
              <a:solidFill>
                <a:srgbClr val="595959"/>
              </a:solidFill>
            </a:endParaRPr>
          </a:p>
          <a:p>
            <a:pPr marL="0" indent="0" algn="ctr">
              <a:buNone/>
            </a:pPr>
            <a:endParaRPr lang="en-GB" sz="1700" dirty="0">
              <a:solidFill>
                <a:srgbClr val="595959"/>
              </a:solidFill>
            </a:endParaRPr>
          </a:p>
          <a:p>
            <a:pPr algn="ctr"/>
            <a:endParaRPr lang="en-GB" sz="1700" dirty="0">
              <a:solidFill>
                <a:srgbClr val="595959"/>
              </a:solidFill>
            </a:endParaRPr>
          </a:p>
        </p:txBody>
      </p:sp>
      <p:pic>
        <p:nvPicPr>
          <p:cNvPr id="8" name="Picture 7">
            <a:extLst>
              <a:ext uri="{FF2B5EF4-FFF2-40B4-BE49-F238E27FC236}">
                <a16:creationId xmlns:a16="http://schemas.microsoft.com/office/drawing/2014/main" id="{E8D712E8-C74D-80C9-6A5E-BB3EFAF7C5E2}"/>
              </a:ext>
            </a:extLst>
          </p:cNvPr>
          <p:cNvPicPr>
            <a:picLocks noChangeAspect="1"/>
          </p:cNvPicPr>
          <p:nvPr/>
        </p:nvPicPr>
        <p:blipFill rotWithShape="1">
          <a:blip r:embed="rId3"/>
          <a:srcRect l="19869" r="19912" b="-3"/>
          <a:stretch/>
        </p:blipFill>
        <p:spPr>
          <a:xfrm>
            <a:off x="6454587" y="685808"/>
            <a:ext cx="2179050" cy="5486399"/>
          </a:xfrm>
          <a:prstGeom prst="rect">
            <a:avLst/>
          </a:prstGeom>
        </p:spPr>
      </p:pic>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885432" y="6356350"/>
            <a:ext cx="2057400" cy="365125"/>
          </a:xfrm>
        </p:spPr>
        <p:txBody>
          <a:bodyPr>
            <a:normAutofit/>
          </a:bodyPr>
          <a:lstStyle/>
          <a:p>
            <a:pPr>
              <a:spcAft>
                <a:spcPts val="600"/>
              </a:spcAft>
            </a:pPr>
            <a:fld id="{93052490-416F-40F1-AA8E-D4C3D13C235F}" type="slidenum">
              <a:rPr lang="en-GB" sz="800"/>
              <a:pPr>
                <a:spcAft>
                  <a:spcPts val="600"/>
                </a:spcAft>
              </a:pPr>
              <a:t>26</a:t>
            </a:fld>
            <a:endParaRPr lang="en-GB" sz="800"/>
          </a:p>
        </p:txBody>
      </p:sp>
    </p:spTree>
    <p:extLst>
      <p:ext uri="{BB962C8B-B14F-4D97-AF65-F5344CB8AC3E}">
        <p14:creationId xmlns:p14="http://schemas.microsoft.com/office/powerpoint/2010/main" val="764541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Which Suit to Tackle First?</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079828" cy="5438097"/>
          </a:xfrm>
        </p:spPr>
        <p:txBody>
          <a:bodyPr>
            <a:normAutofit lnSpcReduction="10000"/>
          </a:bodyPr>
          <a:lstStyle/>
          <a:p>
            <a:r>
              <a:rPr lang="en-GB" sz="1800" dirty="0"/>
              <a:t>Very often, declarer must tackle two different suits to try and establish enough tricks to make their contract.</a:t>
            </a:r>
          </a:p>
          <a:p>
            <a:r>
              <a:rPr lang="en-GB" sz="1800" dirty="0"/>
              <a:t>This could result in declarer having to lose the lead on two separate occasions.</a:t>
            </a:r>
          </a:p>
          <a:p>
            <a:r>
              <a:rPr lang="en-GB" sz="1800" dirty="0"/>
              <a:t>The big question declarer has to answer is which suit should they tackle first?</a:t>
            </a:r>
          </a:p>
          <a:p>
            <a:r>
              <a:rPr lang="en-GB" sz="1800" dirty="0"/>
              <a:t>The answer to that question depends on whether a ‘Danger Hand’ has already been established or whether a ‘Danger Hand’ is imminently going to be established.</a:t>
            </a:r>
          </a:p>
          <a:p>
            <a:r>
              <a:rPr lang="en-GB" sz="1800" dirty="0"/>
              <a:t>In the first case, where a ‘Danger Hand’ has already been established, declarer must first play the suit that ensures that the ‘Danger Hand’ is kept off lead.</a:t>
            </a:r>
          </a:p>
          <a:p>
            <a:r>
              <a:rPr lang="en-GB" sz="1800" dirty="0"/>
              <a:t>However, if there is currently no ‘Danger Hand’, but declarer can foresee a ‘Danger Hand’, ‘On the Horizon’, declarer should first play the suit, which results in declarer subsequently being able to play the suit which keeps the, now established, ‘Danger Hand’ off lead. </a:t>
            </a:r>
          </a:p>
          <a:p>
            <a:r>
              <a:rPr lang="en-GB" sz="1800" dirty="0"/>
              <a:t>Let us see these two scenarios play out.</a:t>
            </a:r>
          </a:p>
          <a:p>
            <a:r>
              <a:rPr lang="en-GB" sz="1800" dirty="0"/>
              <a:t>We will first look at board 24, where the ‘Danger Hand’ is established with the opening lead.</a:t>
            </a:r>
          </a:p>
          <a:p>
            <a:r>
              <a:rPr lang="en-GB" sz="1800" dirty="0"/>
              <a:t>Then we will take a look at board 19, where, although the ‘Danger Hand’ is not immediately established, we can see it ‘On the Horizon’.  </a:t>
            </a:r>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endParaRPr lang="en-GB" dirty="0"/>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27</a:t>
            </a:fld>
            <a:endParaRPr lang="en-GB"/>
          </a:p>
        </p:txBody>
      </p:sp>
    </p:spTree>
    <p:extLst>
      <p:ext uri="{BB962C8B-B14F-4D97-AF65-F5344CB8AC3E}">
        <p14:creationId xmlns:p14="http://schemas.microsoft.com/office/powerpoint/2010/main" val="4066790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B2B21-6C62-A06D-D3EA-E850D9E3CBC2}"/>
              </a:ext>
            </a:extLst>
          </p:cNvPr>
          <p:cNvSpPr>
            <a:spLocks noGrp="1"/>
          </p:cNvSpPr>
          <p:nvPr>
            <p:ph type="sldNum" sz="quarter" idx="12"/>
          </p:nvPr>
        </p:nvSpPr>
        <p:spPr/>
        <p:txBody>
          <a:bodyPr/>
          <a:lstStyle/>
          <a:p>
            <a:fld id="{93052490-416F-40F1-AA8E-D4C3D13C235F}" type="slidenum">
              <a:rPr lang="en-GB" smtClean="0"/>
              <a:t>28</a:t>
            </a:fld>
            <a:endParaRPr lang="en-GB"/>
          </a:p>
        </p:txBody>
      </p:sp>
      <p:pic>
        <p:nvPicPr>
          <p:cNvPr id="6" name="Picture 5">
            <a:extLst>
              <a:ext uri="{FF2B5EF4-FFF2-40B4-BE49-F238E27FC236}">
                <a16:creationId xmlns:a16="http://schemas.microsoft.com/office/drawing/2014/main" id="{72598332-8651-0E3F-C2FD-4FB869A72CF2}"/>
              </a:ext>
            </a:extLst>
          </p:cNvPr>
          <p:cNvPicPr>
            <a:picLocks noChangeAspect="1"/>
          </p:cNvPicPr>
          <p:nvPr/>
        </p:nvPicPr>
        <p:blipFill>
          <a:blip r:embed="rId2"/>
          <a:stretch>
            <a:fillRect/>
          </a:stretch>
        </p:blipFill>
        <p:spPr>
          <a:xfrm>
            <a:off x="1693696" y="0"/>
            <a:ext cx="5756608" cy="6858000"/>
          </a:xfrm>
          <a:prstGeom prst="rect">
            <a:avLst/>
          </a:prstGeom>
        </p:spPr>
      </p:pic>
    </p:spTree>
    <p:extLst>
      <p:ext uri="{BB962C8B-B14F-4D97-AF65-F5344CB8AC3E}">
        <p14:creationId xmlns:p14="http://schemas.microsoft.com/office/powerpoint/2010/main" val="383181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Which Suit to Tackle First? (Board 24</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4918840"/>
            <a:ext cx="9185227" cy="1805151"/>
          </a:xfrm>
        </p:spPr>
        <p:txBody>
          <a:bodyPr>
            <a:normAutofit lnSpcReduction="10000"/>
          </a:bodyPr>
          <a:lstStyle/>
          <a:p>
            <a:r>
              <a:rPr lang="en-GB" sz="1800" dirty="0">
                <a:sym typeface="Wingdings" panose="05000000000000000000" pitchFamily="2" charset="2"/>
              </a:rPr>
              <a:t>Three ‘Gold Medallists’ here, with Ian Moss, Brian Davies and Graham Randall being the only three declarers who took the Diamond finesse at trick 2.</a:t>
            </a:r>
          </a:p>
          <a:p>
            <a:r>
              <a:rPr lang="en-GB" sz="1800" dirty="0">
                <a:sym typeface="Wingdings" panose="05000000000000000000" pitchFamily="2" charset="2"/>
              </a:rPr>
              <a:t>I am going to award a ‘Bronze Medal’ to Pascaline Mower, who is the only defender, who appears to have read her notes from the first ‘Boot Camp’, when she rose with her Ace of Clubs at trick 2, when declarer erred when they played a small Club from dummy.</a:t>
            </a:r>
          </a:p>
          <a:p>
            <a:r>
              <a:rPr lang="en-GB" sz="1800" dirty="0">
                <a:sym typeface="Wingdings" panose="05000000000000000000" pitchFamily="2" charset="2"/>
              </a:rPr>
              <a:t>It is essential that West tries to win a trick, before their partner’s entry is knocked out.</a:t>
            </a:r>
          </a:p>
          <a:p>
            <a:pPr marL="0" indent="0">
              <a:buNone/>
            </a:pPr>
            <a:endParaRPr lang="en-GB" sz="1800" dirty="0">
              <a:sym typeface="Wingdings" panose="05000000000000000000" pitchFamily="2" charset="2"/>
            </a:endParaRPr>
          </a:p>
          <a:p>
            <a:endParaRPr lang="en-GB" sz="1800" dirty="0">
              <a:sym typeface="Wingdings" panose="05000000000000000000" pitchFamily="2" charset="2"/>
            </a:endParaRPr>
          </a:p>
          <a:p>
            <a:endParaRPr lang="en-GB" sz="1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29</a:t>
            </a:fld>
            <a:endParaRPr lang="en-GB"/>
          </a:p>
        </p:txBody>
      </p:sp>
      <p:pic>
        <p:nvPicPr>
          <p:cNvPr id="16" name="Picture 15">
            <a:extLst>
              <a:ext uri="{FF2B5EF4-FFF2-40B4-BE49-F238E27FC236}">
                <a16:creationId xmlns:a16="http://schemas.microsoft.com/office/drawing/2014/main" id="{0E3B0CB5-3CE1-0388-6C46-8E2B69FE67F6}"/>
              </a:ext>
            </a:extLst>
          </p:cNvPr>
          <p:cNvPicPr>
            <a:picLocks noChangeAspect="1"/>
          </p:cNvPicPr>
          <p:nvPr/>
        </p:nvPicPr>
        <p:blipFill>
          <a:blip r:embed="rId2"/>
          <a:stretch>
            <a:fillRect/>
          </a:stretch>
        </p:blipFill>
        <p:spPr>
          <a:xfrm>
            <a:off x="61249" y="67313"/>
            <a:ext cx="3650953" cy="2028308"/>
          </a:xfrm>
          <a:prstGeom prst="rect">
            <a:avLst/>
          </a:prstGeom>
        </p:spPr>
      </p:pic>
      <p:pic>
        <p:nvPicPr>
          <p:cNvPr id="18" name="Picture 17">
            <a:extLst>
              <a:ext uri="{FF2B5EF4-FFF2-40B4-BE49-F238E27FC236}">
                <a16:creationId xmlns:a16="http://schemas.microsoft.com/office/drawing/2014/main" id="{D7D8C184-D333-95E9-FA56-04D92DBCAFDB}"/>
              </a:ext>
            </a:extLst>
          </p:cNvPr>
          <p:cNvPicPr>
            <a:picLocks noChangeAspect="1"/>
          </p:cNvPicPr>
          <p:nvPr/>
        </p:nvPicPr>
        <p:blipFill>
          <a:blip r:embed="rId3"/>
          <a:stretch>
            <a:fillRect/>
          </a:stretch>
        </p:blipFill>
        <p:spPr>
          <a:xfrm>
            <a:off x="6651570" y="431103"/>
            <a:ext cx="1800225" cy="1171575"/>
          </a:xfrm>
          <a:prstGeom prst="rect">
            <a:avLst/>
          </a:prstGeom>
        </p:spPr>
      </p:pic>
      <p:pic>
        <p:nvPicPr>
          <p:cNvPr id="19" name="Picture 18">
            <a:extLst>
              <a:ext uri="{FF2B5EF4-FFF2-40B4-BE49-F238E27FC236}">
                <a16:creationId xmlns:a16="http://schemas.microsoft.com/office/drawing/2014/main" id="{1EDEBF67-3B25-71A1-F095-987F1F3C4506}"/>
              </a:ext>
            </a:extLst>
          </p:cNvPr>
          <p:cNvPicPr>
            <a:picLocks noChangeAspect="1"/>
          </p:cNvPicPr>
          <p:nvPr/>
        </p:nvPicPr>
        <p:blipFill>
          <a:blip r:embed="rId4"/>
          <a:stretch>
            <a:fillRect/>
          </a:stretch>
        </p:blipFill>
        <p:spPr>
          <a:xfrm>
            <a:off x="1190242" y="2095621"/>
            <a:ext cx="6715258" cy="2736825"/>
          </a:xfrm>
          <a:prstGeom prst="rect">
            <a:avLst/>
          </a:prstGeom>
        </p:spPr>
      </p:pic>
    </p:spTree>
    <p:extLst>
      <p:ext uri="{BB962C8B-B14F-4D97-AF65-F5344CB8AC3E}">
        <p14:creationId xmlns:p14="http://schemas.microsoft.com/office/powerpoint/2010/main" val="20521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42905"/>
            <a:ext cx="8229600" cy="1143000"/>
          </a:xfrm>
        </p:spPr>
        <p:txBody>
          <a:bodyPr>
            <a:normAutofit/>
          </a:bodyPr>
          <a:lstStyle/>
          <a:p>
            <a:r>
              <a:rPr lang="en-GB" sz="3200" u="sng" dirty="0"/>
              <a:t>5 Step Strategy</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269128"/>
            <a:ext cx="8229600" cy="5213349"/>
          </a:xfrm>
        </p:spPr>
        <p:txBody>
          <a:bodyPr>
            <a:normAutofit lnSpcReduction="10000"/>
          </a:bodyPr>
          <a:lstStyle/>
          <a:p>
            <a:r>
              <a:rPr lang="en-GB" sz="1800" dirty="0"/>
              <a:t>We will now take a look at the </a:t>
            </a:r>
            <a:r>
              <a:rPr lang="en-GB" sz="1800" i="1" dirty="0"/>
              <a:t>five</a:t>
            </a:r>
            <a:r>
              <a:rPr lang="en-GB" sz="1800" dirty="0"/>
              <a:t> steps that a </a:t>
            </a:r>
            <a:r>
              <a:rPr lang="en-GB" sz="1800" i="1" dirty="0"/>
              <a:t>No Trump </a:t>
            </a:r>
            <a:r>
              <a:rPr lang="en-GB" sz="1800" dirty="0"/>
              <a:t>declarer should take </a:t>
            </a:r>
            <a:r>
              <a:rPr lang="en-GB" sz="1800" i="1" dirty="0"/>
              <a:t>before</a:t>
            </a:r>
            <a:r>
              <a:rPr lang="en-GB" sz="1800" dirty="0"/>
              <a:t> even thinking about playing that first card from dummy.</a:t>
            </a:r>
          </a:p>
          <a:p>
            <a:endParaRPr lang="en-GB" sz="1800" dirty="0"/>
          </a:p>
          <a:p>
            <a:r>
              <a:rPr lang="en-GB" sz="1800" dirty="0"/>
              <a:t>Step 1:  Focus on just one number and that is the number of tricks that we are 	    trying to make to fulfil our contract, e.g. 3NT = 9 Tricks. </a:t>
            </a:r>
          </a:p>
          <a:p>
            <a:r>
              <a:rPr lang="en-GB" sz="1800" dirty="0"/>
              <a:t>Step 2:  Calculate the number of </a:t>
            </a:r>
            <a:r>
              <a:rPr lang="en-GB" sz="1800" i="1" dirty="0"/>
              <a:t>top</a:t>
            </a:r>
            <a:r>
              <a:rPr lang="en-GB" sz="1800" dirty="0"/>
              <a:t> tricks that we have as a result of the lead.         	   E.g. If the declarer is holding Ace, Queen of the suit that is led, we are 	   allowed to count that as two tricks, otherwise it is just </a:t>
            </a:r>
            <a:r>
              <a:rPr lang="en-GB" sz="1800" i="1" dirty="0"/>
              <a:t>top</a:t>
            </a:r>
            <a:r>
              <a:rPr lang="en-GB" sz="1800" dirty="0"/>
              <a:t> tricks. </a:t>
            </a:r>
          </a:p>
          <a:p>
            <a:r>
              <a:rPr lang="en-GB" sz="1800" dirty="0"/>
              <a:t>Step 3:  Work out a strategy that can make the number from step 2 become the            	    number from step 1.</a:t>
            </a:r>
          </a:p>
          <a:p>
            <a:r>
              <a:rPr lang="en-GB" sz="1800" dirty="0"/>
              <a:t>Step 4:  Check that the implementation of our Step 3 strategy will not result 	   in the defenders taking the necessary number of tricks to defeat our 	   contract.</a:t>
            </a:r>
          </a:p>
          <a:p>
            <a:r>
              <a:rPr lang="en-GB" sz="1800" dirty="0"/>
              <a:t>Step 5:  Check that we have the necessary communications between the two 	   hands to implement our Step 3 strategy.  </a:t>
            </a:r>
          </a:p>
          <a:p>
            <a:endParaRPr lang="en-GB" sz="1800" dirty="0"/>
          </a:p>
          <a:p>
            <a:endParaRPr lang="en-GB" sz="1800" dirty="0"/>
          </a:p>
          <a:p>
            <a:pPr marL="0" indent="0">
              <a:buNone/>
            </a:pPr>
            <a:r>
              <a:rPr lang="en-GB" sz="1800" dirty="0"/>
              <a:t> </a:t>
            </a:r>
          </a:p>
          <a:p>
            <a:endParaRPr lang="en-GB" dirty="0"/>
          </a:p>
          <a:p>
            <a:endParaRPr lang="en-GB" dirty="0"/>
          </a:p>
          <a:p>
            <a:endParaRPr lang="en-GB" dirty="0"/>
          </a:p>
          <a:p>
            <a:endParaRPr lang="en-GB"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6C5CE3AF-628A-D66B-CB21-EB2C9FA2D5F4}"/>
              </a:ext>
            </a:extLst>
          </p:cNvPr>
          <p:cNvSpPr>
            <a:spLocks noGrp="1"/>
          </p:cNvSpPr>
          <p:nvPr>
            <p:ph type="sldNum" sz="quarter" idx="12"/>
          </p:nvPr>
        </p:nvSpPr>
        <p:spPr/>
        <p:txBody>
          <a:bodyPr/>
          <a:lstStyle/>
          <a:p>
            <a:fld id="{93052490-416F-40F1-AA8E-D4C3D13C235F}" type="slidenum">
              <a:rPr lang="en-GB" smtClean="0"/>
              <a:t>3</a:t>
            </a:fld>
            <a:endParaRPr lang="en-GB"/>
          </a:p>
        </p:txBody>
      </p:sp>
    </p:spTree>
    <p:extLst>
      <p:ext uri="{BB962C8B-B14F-4D97-AF65-F5344CB8AC3E}">
        <p14:creationId xmlns:p14="http://schemas.microsoft.com/office/powerpoint/2010/main" val="931749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AB34F7-8848-5F12-4618-CED8B7242510}"/>
              </a:ext>
            </a:extLst>
          </p:cNvPr>
          <p:cNvSpPr>
            <a:spLocks noGrp="1"/>
          </p:cNvSpPr>
          <p:nvPr>
            <p:ph type="sldNum" sz="quarter" idx="12"/>
          </p:nvPr>
        </p:nvSpPr>
        <p:spPr/>
        <p:txBody>
          <a:bodyPr/>
          <a:lstStyle/>
          <a:p>
            <a:fld id="{93052490-416F-40F1-AA8E-D4C3D13C235F}" type="slidenum">
              <a:rPr lang="en-GB" smtClean="0"/>
              <a:t>30</a:t>
            </a:fld>
            <a:endParaRPr lang="en-GB"/>
          </a:p>
        </p:txBody>
      </p:sp>
      <p:pic>
        <p:nvPicPr>
          <p:cNvPr id="8" name="Picture 7">
            <a:extLst>
              <a:ext uri="{FF2B5EF4-FFF2-40B4-BE49-F238E27FC236}">
                <a16:creationId xmlns:a16="http://schemas.microsoft.com/office/drawing/2014/main" id="{7C9E3C2E-77C7-C108-9AD7-812DAF2515FF}"/>
              </a:ext>
            </a:extLst>
          </p:cNvPr>
          <p:cNvPicPr>
            <a:picLocks noChangeAspect="1"/>
          </p:cNvPicPr>
          <p:nvPr/>
        </p:nvPicPr>
        <p:blipFill>
          <a:blip r:embed="rId2"/>
          <a:stretch>
            <a:fillRect/>
          </a:stretch>
        </p:blipFill>
        <p:spPr>
          <a:xfrm>
            <a:off x="2016609" y="0"/>
            <a:ext cx="5110781" cy="6858000"/>
          </a:xfrm>
          <a:prstGeom prst="rect">
            <a:avLst/>
          </a:prstGeom>
        </p:spPr>
      </p:pic>
    </p:spTree>
    <p:extLst>
      <p:ext uri="{BB962C8B-B14F-4D97-AF65-F5344CB8AC3E}">
        <p14:creationId xmlns:p14="http://schemas.microsoft.com/office/powerpoint/2010/main" val="2932948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Which Suit to Tackle First? (Board 19</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50" y="4373111"/>
            <a:ext cx="9011806" cy="2650432"/>
          </a:xfrm>
        </p:spPr>
        <p:txBody>
          <a:bodyPr>
            <a:normAutofit lnSpcReduction="10000"/>
          </a:bodyPr>
          <a:lstStyle/>
          <a:p>
            <a:r>
              <a:rPr lang="en-GB" sz="1800" dirty="0">
                <a:sym typeface="Wingdings" panose="05000000000000000000" pitchFamily="2" charset="2"/>
              </a:rPr>
              <a:t>One outstanding play and most worthy of the only ‘Gold Medal’ from this board and that was from Chris Chorley, who correctly won the lead with the Ace of Spades and laid down the Ace of Clubs and continued with the Queen of Clubs.</a:t>
            </a:r>
          </a:p>
          <a:p>
            <a:r>
              <a:rPr lang="en-GB" sz="1800" dirty="0">
                <a:sym typeface="Wingdings" panose="05000000000000000000" pitchFamily="2" charset="2"/>
              </a:rPr>
              <a:t>This might sound a bit ‘Mean’, but I am only awarding a ‘Silver Medal’ to Gemma Fewster, Jon Ward and Geoff Webber, who correctly played the Club suit before the Diamond suit, however, they crossed over to dummy with a Heart, to take a ‘Superfluous’ Club finesse, which is a losing play, if Hearts had been 5-2.</a:t>
            </a:r>
          </a:p>
          <a:p>
            <a:r>
              <a:rPr lang="en-GB" sz="1800" dirty="0">
                <a:sym typeface="Wingdings" panose="05000000000000000000" pitchFamily="2" charset="2"/>
              </a:rPr>
              <a:t>A ‘Bronze Medal’ goes to Ann Craig, who also played the Clubs first, however, crossed to dummy to take the Club finesse, via a Diamond to the Ace, but got away with it.</a:t>
            </a:r>
          </a:p>
          <a:p>
            <a:pPr marL="0" indent="0">
              <a:buNone/>
            </a:pPr>
            <a:endParaRPr lang="en-GB" sz="1600" dirty="0">
              <a:sym typeface="Wingdings" panose="05000000000000000000" pitchFamily="2" charset="2"/>
            </a:endParaRPr>
          </a:p>
          <a:p>
            <a:endParaRPr lang="en-GB" sz="1800" dirty="0">
              <a:sym typeface="Wingdings" panose="05000000000000000000" pitchFamily="2" charset="2"/>
            </a:endParaRPr>
          </a:p>
          <a:p>
            <a:endParaRPr lang="en-GB" sz="1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31</a:t>
            </a:fld>
            <a:endParaRPr lang="en-GB"/>
          </a:p>
        </p:txBody>
      </p:sp>
      <p:pic>
        <p:nvPicPr>
          <p:cNvPr id="13" name="Picture 12">
            <a:extLst>
              <a:ext uri="{FF2B5EF4-FFF2-40B4-BE49-F238E27FC236}">
                <a16:creationId xmlns:a16="http://schemas.microsoft.com/office/drawing/2014/main" id="{87F5662A-5B49-7DFB-2450-244857F7007B}"/>
              </a:ext>
            </a:extLst>
          </p:cNvPr>
          <p:cNvPicPr>
            <a:picLocks noChangeAspect="1"/>
          </p:cNvPicPr>
          <p:nvPr/>
        </p:nvPicPr>
        <p:blipFill>
          <a:blip r:embed="rId2"/>
          <a:stretch>
            <a:fillRect/>
          </a:stretch>
        </p:blipFill>
        <p:spPr>
          <a:xfrm>
            <a:off x="197070" y="22227"/>
            <a:ext cx="3364622" cy="1903173"/>
          </a:xfrm>
          <a:prstGeom prst="rect">
            <a:avLst/>
          </a:prstGeom>
        </p:spPr>
      </p:pic>
      <p:pic>
        <p:nvPicPr>
          <p:cNvPr id="16" name="Picture 15">
            <a:extLst>
              <a:ext uri="{FF2B5EF4-FFF2-40B4-BE49-F238E27FC236}">
                <a16:creationId xmlns:a16="http://schemas.microsoft.com/office/drawing/2014/main" id="{22AED7F4-7B5B-06BC-5F2A-F06FBB0805F1}"/>
              </a:ext>
            </a:extLst>
          </p:cNvPr>
          <p:cNvPicPr>
            <a:picLocks noChangeAspect="1"/>
          </p:cNvPicPr>
          <p:nvPr/>
        </p:nvPicPr>
        <p:blipFill>
          <a:blip r:embed="rId3"/>
          <a:stretch>
            <a:fillRect/>
          </a:stretch>
        </p:blipFill>
        <p:spPr>
          <a:xfrm>
            <a:off x="1008993" y="1917014"/>
            <a:ext cx="7338053" cy="2517474"/>
          </a:xfrm>
          <a:prstGeom prst="rect">
            <a:avLst/>
          </a:prstGeom>
        </p:spPr>
      </p:pic>
      <p:pic>
        <p:nvPicPr>
          <p:cNvPr id="18" name="Picture 17">
            <a:extLst>
              <a:ext uri="{FF2B5EF4-FFF2-40B4-BE49-F238E27FC236}">
                <a16:creationId xmlns:a16="http://schemas.microsoft.com/office/drawing/2014/main" id="{3321C4C9-D9C6-3A7F-159C-B38F8A527959}"/>
              </a:ext>
            </a:extLst>
          </p:cNvPr>
          <p:cNvPicPr>
            <a:picLocks noChangeAspect="1"/>
          </p:cNvPicPr>
          <p:nvPr/>
        </p:nvPicPr>
        <p:blipFill>
          <a:blip r:embed="rId4"/>
          <a:stretch>
            <a:fillRect/>
          </a:stretch>
        </p:blipFill>
        <p:spPr>
          <a:xfrm>
            <a:off x="6723991" y="308339"/>
            <a:ext cx="1857375" cy="1190625"/>
          </a:xfrm>
          <a:prstGeom prst="rect">
            <a:avLst/>
          </a:prstGeom>
        </p:spPr>
      </p:pic>
    </p:spTree>
    <p:extLst>
      <p:ext uri="{BB962C8B-B14F-4D97-AF65-F5344CB8AC3E}">
        <p14:creationId xmlns:p14="http://schemas.microsoft.com/office/powerpoint/2010/main" val="230424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963305" y="802955"/>
            <a:ext cx="3574747" cy="1454051"/>
          </a:xfrm>
        </p:spPr>
        <p:txBody>
          <a:bodyPr>
            <a:normAutofit/>
          </a:bodyPr>
          <a:lstStyle/>
          <a:p>
            <a:r>
              <a:rPr lang="en-GB" sz="3100" u="sng" dirty="0">
                <a:solidFill>
                  <a:schemeClr val="tx2"/>
                </a:solidFill>
              </a:rPr>
              <a:t>The </a:t>
            </a:r>
            <a:r>
              <a:rPr lang="en-GB" sz="3200" u="sng" dirty="0">
                <a:solidFill>
                  <a:schemeClr val="tx2"/>
                </a:solidFill>
              </a:rPr>
              <a:t>Avoidance</a:t>
            </a:r>
            <a:r>
              <a:rPr lang="en-GB" sz="3100" u="sng" dirty="0">
                <a:solidFill>
                  <a:schemeClr val="tx2"/>
                </a:solidFill>
              </a:rPr>
              <a:t> Play</a:t>
            </a:r>
          </a:p>
        </p:txBody>
      </p:sp>
      <p:grpSp>
        <p:nvGrpSpPr>
          <p:cNvPr id="21" name="Group 14">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369"/>
            <a:ext cx="4568256" cy="6858000"/>
            <a:chOff x="305" y="-369"/>
            <a:chExt cx="6091008" cy="6858000"/>
          </a:xfrm>
        </p:grpSpPr>
        <p:sp>
          <p:nvSpPr>
            <p:cNvPr id="16" name="Freeform: Shape 15">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546C1E6-0AA2-B86B-66D8-59187A02B136}"/>
              </a:ext>
            </a:extLst>
          </p:cNvPr>
          <p:cNvPicPr>
            <a:picLocks noChangeAspect="1"/>
          </p:cNvPicPr>
          <p:nvPr/>
        </p:nvPicPr>
        <p:blipFill>
          <a:blip r:embed="rId2"/>
          <a:stretch>
            <a:fillRect/>
          </a:stretch>
        </p:blipFill>
        <p:spPr>
          <a:xfrm>
            <a:off x="301920" y="1978572"/>
            <a:ext cx="3137712" cy="2949449"/>
          </a:xfrm>
          <a:prstGeom prst="rect">
            <a:avLst/>
          </a:prstGeom>
        </p:spPr>
      </p:pic>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965804" y="2421683"/>
            <a:ext cx="3574461" cy="3353476"/>
          </a:xfrm>
        </p:spPr>
        <p:txBody>
          <a:bodyPr anchor="t">
            <a:normAutofit/>
          </a:bodyPr>
          <a:lstStyle/>
          <a:p>
            <a:r>
              <a:rPr lang="en-GB" sz="1600" dirty="0">
                <a:solidFill>
                  <a:schemeClr val="tx2"/>
                </a:solidFill>
              </a:rPr>
              <a:t>Continuing with our ‘Danger Hand’ theme, let us look at another strategy that declarer can use, to prevent the ‘</a:t>
            </a:r>
            <a:r>
              <a:rPr lang="en-GB" sz="1800" dirty="0">
                <a:solidFill>
                  <a:schemeClr val="tx2"/>
                </a:solidFill>
              </a:rPr>
              <a:t>Danger</a:t>
            </a:r>
            <a:r>
              <a:rPr lang="en-GB" sz="1600" dirty="0">
                <a:solidFill>
                  <a:schemeClr val="tx2"/>
                </a:solidFill>
              </a:rPr>
              <a:t> Hand’ getting the lead.</a:t>
            </a:r>
          </a:p>
          <a:p>
            <a:r>
              <a:rPr lang="en-GB" sz="1600" dirty="0">
                <a:solidFill>
                  <a:schemeClr val="tx2"/>
                </a:solidFill>
              </a:rPr>
              <a:t>This strategy is known as the ‘Avoidance Play’.</a:t>
            </a:r>
          </a:p>
          <a:p>
            <a:r>
              <a:rPr lang="en-GB" sz="1600" dirty="0">
                <a:solidFill>
                  <a:schemeClr val="tx2"/>
                </a:solidFill>
              </a:rPr>
              <a:t>Let us look at it in action on board 10.</a:t>
            </a: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32</a:t>
            </a:fld>
            <a:endParaRPr lang="en-GB"/>
          </a:p>
        </p:txBody>
      </p:sp>
    </p:spTree>
    <p:extLst>
      <p:ext uri="{BB962C8B-B14F-4D97-AF65-F5344CB8AC3E}">
        <p14:creationId xmlns:p14="http://schemas.microsoft.com/office/powerpoint/2010/main" val="4200989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6F4D9F-EEC5-6513-556C-63F8D74AAD33}"/>
              </a:ext>
            </a:extLst>
          </p:cNvPr>
          <p:cNvSpPr>
            <a:spLocks noGrp="1"/>
          </p:cNvSpPr>
          <p:nvPr>
            <p:ph type="sldNum" sz="quarter" idx="12"/>
          </p:nvPr>
        </p:nvSpPr>
        <p:spPr/>
        <p:txBody>
          <a:bodyPr/>
          <a:lstStyle/>
          <a:p>
            <a:fld id="{93052490-416F-40F1-AA8E-D4C3D13C235F}" type="slidenum">
              <a:rPr lang="en-GB" smtClean="0"/>
              <a:t>33</a:t>
            </a:fld>
            <a:endParaRPr lang="en-GB"/>
          </a:p>
        </p:txBody>
      </p:sp>
      <p:pic>
        <p:nvPicPr>
          <p:cNvPr id="6" name="Picture 5">
            <a:extLst>
              <a:ext uri="{FF2B5EF4-FFF2-40B4-BE49-F238E27FC236}">
                <a16:creationId xmlns:a16="http://schemas.microsoft.com/office/drawing/2014/main" id="{E1CA41AC-666C-2E69-165E-401935EFA6B3}"/>
              </a:ext>
            </a:extLst>
          </p:cNvPr>
          <p:cNvPicPr>
            <a:picLocks noChangeAspect="1"/>
          </p:cNvPicPr>
          <p:nvPr/>
        </p:nvPicPr>
        <p:blipFill>
          <a:blip r:embed="rId2"/>
          <a:stretch>
            <a:fillRect/>
          </a:stretch>
        </p:blipFill>
        <p:spPr>
          <a:xfrm>
            <a:off x="1943764" y="0"/>
            <a:ext cx="5256471" cy="6858000"/>
          </a:xfrm>
          <a:prstGeom prst="rect">
            <a:avLst/>
          </a:prstGeom>
        </p:spPr>
      </p:pic>
    </p:spTree>
    <p:extLst>
      <p:ext uri="{BB962C8B-B14F-4D97-AF65-F5344CB8AC3E}">
        <p14:creationId xmlns:p14="http://schemas.microsoft.com/office/powerpoint/2010/main" val="1998856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852297" y="457201"/>
            <a:ext cx="4360680" cy="1556870"/>
          </a:xfrm>
        </p:spPr>
        <p:txBody>
          <a:bodyPr anchor="b">
            <a:normAutofit/>
          </a:bodyPr>
          <a:lstStyle/>
          <a:p>
            <a:r>
              <a:rPr lang="en-GB" sz="3200" u="sng" dirty="0"/>
              <a:t>The Avoidance Play</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852297" y="2277036"/>
            <a:ext cx="4360679" cy="3461155"/>
          </a:xfrm>
        </p:spPr>
        <p:txBody>
          <a:bodyPr>
            <a:normAutofit/>
          </a:bodyPr>
          <a:lstStyle/>
          <a:p>
            <a:r>
              <a:rPr lang="en-GB" sz="1700" dirty="0"/>
              <a:t>It is interesting to note what happens if declarer ignores the ‘Rule of 7’ and decides to hold up for a </a:t>
            </a:r>
            <a:r>
              <a:rPr lang="en-GB" sz="1800" dirty="0"/>
              <a:t>second</a:t>
            </a:r>
            <a:r>
              <a:rPr lang="en-GB" sz="1700" dirty="0"/>
              <a:t> time and therefore winning the third round of Hearts.</a:t>
            </a:r>
          </a:p>
          <a:p>
            <a:r>
              <a:rPr lang="en-GB" sz="1700" dirty="0"/>
              <a:t>On the third round of Hearts, North has the opportunity to ‘Make Napoleon Proud’, by discarding the Queen of Diamonds and hence executing an ‘Emperor’s Coup’.</a:t>
            </a:r>
          </a:p>
          <a:p>
            <a:r>
              <a:rPr lang="en-GB" sz="1700" dirty="0"/>
              <a:t>See board 8 and page 81 of the defence ‘Boot Camp’.</a:t>
            </a:r>
          </a:p>
          <a:p>
            <a:pPr marL="0" indent="0">
              <a:buNone/>
            </a:pPr>
            <a:endParaRPr lang="en-GB" sz="1700" dirty="0"/>
          </a:p>
          <a:p>
            <a:endParaRPr lang="en-GB" sz="1700" dirty="0"/>
          </a:p>
          <a:p>
            <a:endParaRPr lang="en-GB" sz="1700" dirty="0"/>
          </a:p>
          <a:p>
            <a:pPr marL="0" indent="0">
              <a:buNone/>
            </a:pPr>
            <a:endParaRPr lang="en-GB" sz="1700" dirty="0"/>
          </a:p>
          <a:p>
            <a:endParaRPr lang="en-GB" sz="1700" dirty="0"/>
          </a:p>
        </p:txBody>
      </p:sp>
      <p:pic>
        <p:nvPicPr>
          <p:cNvPr id="7" name="Picture 6">
            <a:extLst>
              <a:ext uri="{FF2B5EF4-FFF2-40B4-BE49-F238E27FC236}">
                <a16:creationId xmlns:a16="http://schemas.microsoft.com/office/drawing/2014/main" id="{9C7AAC4E-FC1F-0DD2-A036-BDDEE6611445}"/>
              </a:ext>
            </a:extLst>
          </p:cNvPr>
          <p:cNvPicPr>
            <a:picLocks noChangeAspect="1"/>
          </p:cNvPicPr>
          <p:nvPr/>
        </p:nvPicPr>
        <p:blipFill>
          <a:blip r:embed="rId2"/>
          <a:stretch>
            <a:fillRect/>
          </a:stretch>
        </p:blipFill>
        <p:spPr>
          <a:xfrm>
            <a:off x="5295149" y="528804"/>
            <a:ext cx="3400807" cy="1929958"/>
          </a:xfrm>
          <a:prstGeom prst="rect">
            <a:avLst/>
          </a:prstGeom>
        </p:spPr>
      </p:pic>
      <p:pic>
        <p:nvPicPr>
          <p:cNvPr id="6" name="Picture 5">
            <a:extLst>
              <a:ext uri="{FF2B5EF4-FFF2-40B4-BE49-F238E27FC236}">
                <a16:creationId xmlns:a16="http://schemas.microsoft.com/office/drawing/2014/main" id="{177541D5-91B7-679B-9BA7-33E0EF5ED42D}"/>
              </a:ext>
            </a:extLst>
          </p:cNvPr>
          <p:cNvPicPr>
            <a:picLocks noChangeAspect="1"/>
          </p:cNvPicPr>
          <p:nvPr/>
        </p:nvPicPr>
        <p:blipFill>
          <a:blip r:embed="rId3"/>
          <a:stretch>
            <a:fillRect/>
          </a:stretch>
        </p:blipFill>
        <p:spPr>
          <a:xfrm>
            <a:off x="5449631" y="2987566"/>
            <a:ext cx="2948482" cy="2631521"/>
          </a:xfrm>
          <a:prstGeom prst="rect">
            <a:avLst/>
          </a:prstGeom>
        </p:spPr>
      </p:pic>
      <p:sp>
        <p:nvSpPr>
          <p:cNvPr id="27" name="Rectangle 1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6115049"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8778240" y="6455664"/>
            <a:ext cx="336042" cy="365125"/>
          </a:xfrm>
        </p:spPr>
        <p:txBody>
          <a:bodyPr>
            <a:normAutofit/>
          </a:bodyPr>
          <a:lstStyle/>
          <a:p>
            <a:pPr>
              <a:spcAft>
                <a:spcPts val="600"/>
              </a:spcAft>
            </a:pPr>
            <a:fld id="{93052490-416F-40F1-AA8E-D4C3D13C235F}" type="slidenum">
              <a:rPr lang="en-GB" sz="1000">
                <a:solidFill>
                  <a:srgbClr val="FFFFFF"/>
                </a:solidFill>
              </a:rPr>
              <a:pPr>
                <a:spcAft>
                  <a:spcPts val="600"/>
                </a:spcAft>
              </a:pPr>
              <a:t>34</a:t>
            </a:fld>
            <a:endParaRPr lang="en-GB" sz="1000">
              <a:solidFill>
                <a:srgbClr val="FFFFFF"/>
              </a:solidFill>
            </a:endParaRPr>
          </a:p>
        </p:txBody>
      </p:sp>
    </p:spTree>
    <p:extLst>
      <p:ext uri="{BB962C8B-B14F-4D97-AF65-F5344CB8AC3E}">
        <p14:creationId xmlns:p14="http://schemas.microsoft.com/office/powerpoint/2010/main" val="2010309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The Avoidance Play (Board 10</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50" y="4632474"/>
            <a:ext cx="8783206" cy="2225526"/>
          </a:xfrm>
        </p:spPr>
        <p:txBody>
          <a:bodyPr>
            <a:normAutofit/>
          </a:bodyPr>
          <a:lstStyle/>
          <a:p>
            <a:r>
              <a:rPr lang="en-GB" sz="1800" dirty="0">
                <a:sym typeface="Wingdings" panose="05000000000000000000" pitchFamily="2" charset="2"/>
              </a:rPr>
              <a:t>Zero ‘Gold Medals’ to be given out on this board.</a:t>
            </a:r>
          </a:p>
          <a:p>
            <a:r>
              <a:rPr lang="en-GB" sz="1800" dirty="0">
                <a:sym typeface="Wingdings" panose="05000000000000000000" pitchFamily="2" charset="2"/>
              </a:rPr>
              <a:t>Virtually every declarer held up the Hearts to the third round, which gave an opportunity ‘To Make Napoleon Proud’, but no North took that opportunity.</a:t>
            </a:r>
          </a:p>
          <a:p>
            <a:r>
              <a:rPr lang="en-GB" sz="1800" dirty="0">
                <a:sym typeface="Wingdings" panose="05000000000000000000" pitchFamily="2" charset="2"/>
              </a:rPr>
              <a:t>It really did not matter as all the declarers just played their two Diamonds from the top.</a:t>
            </a:r>
          </a:p>
          <a:p>
            <a:r>
              <a:rPr lang="en-GB" sz="1800" dirty="0">
                <a:sym typeface="Wingdings" panose="05000000000000000000" pitchFamily="2" charset="2"/>
              </a:rPr>
              <a:t>I will award a ‘Bronze Medal’ to Brian Davies, who, although he ‘Did not make Napoleon Proud’, he at least played his Queen of Diamonds under declarer’s Ace of Diamonds, ensuring an entry to partner’s established Heart suit.</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35</a:t>
            </a:fld>
            <a:endParaRPr lang="en-GB"/>
          </a:p>
        </p:txBody>
      </p:sp>
      <p:pic>
        <p:nvPicPr>
          <p:cNvPr id="6" name="Picture 5">
            <a:extLst>
              <a:ext uri="{FF2B5EF4-FFF2-40B4-BE49-F238E27FC236}">
                <a16:creationId xmlns:a16="http://schemas.microsoft.com/office/drawing/2014/main" id="{77F2D727-B7E9-87A2-1973-BB4C7FB697FC}"/>
              </a:ext>
            </a:extLst>
          </p:cNvPr>
          <p:cNvPicPr>
            <a:picLocks noChangeAspect="1"/>
          </p:cNvPicPr>
          <p:nvPr/>
        </p:nvPicPr>
        <p:blipFill>
          <a:blip r:embed="rId2"/>
          <a:stretch>
            <a:fillRect/>
          </a:stretch>
        </p:blipFill>
        <p:spPr>
          <a:xfrm>
            <a:off x="756579" y="2087708"/>
            <a:ext cx="7254550" cy="2544766"/>
          </a:xfrm>
          <a:prstGeom prst="rect">
            <a:avLst/>
          </a:prstGeom>
        </p:spPr>
      </p:pic>
      <p:pic>
        <p:nvPicPr>
          <p:cNvPr id="9" name="Picture 8">
            <a:extLst>
              <a:ext uri="{FF2B5EF4-FFF2-40B4-BE49-F238E27FC236}">
                <a16:creationId xmlns:a16="http://schemas.microsoft.com/office/drawing/2014/main" id="{1575A808-6BE0-10C3-9368-ACE776B0FC16}"/>
              </a:ext>
            </a:extLst>
          </p:cNvPr>
          <p:cNvPicPr>
            <a:picLocks noChangeAspect="1"/>
          </p:cNvPicPr>
          <p:nvPr/>
        </p:nvPicPr>
        <p:blipFill>
          <a:blip r:embed="rId3"/>
          <a:stretch>
            <a:fillRect/>
          </a:stretch>
        </p:blipFill>
        <p:spPr>
          <a:xfrm>
            <a:off x="6672262" y="303596"/>
            <a:ext cx="1895475" cy="1171575"/>
          </a:xfrm>
          <a:prstGeom prst="rect">
            <a:avLst/>
          </a:prstGeom>
        </p:spPr>
      </p:pic>
      <p:pic>
        <p:nvPicPr>
          <p:cNvPr id="12" name="Picture 11">
            <a:extLst>
              <a:ext uri="{FF2B5EF4-FFF2-40B4-BE49-F238E27FC236}">
                <a16:creationId xmlns:a16="http://schemas.microsoft.com/office/drawing/2014/main" id="{86DE3358-C718-9F69-4B5F-474E774C9908}"/>
              </a:ext>
            </a:extLst>
          </p:cNvPr>
          <p:cNvPicPr>
            <a:picLocks noChangeAspect="1"/>
          </p:cNvPicPr>
          <p:nvPr/>
        </p:nvPicPr>
        <p:blipFill>
          <a:blip r:embed="rId4"/>
          <a:stretch>
            <a:fillRect/>
          </a:stretch>
        </p:blipFill>
        <p:spPr>
          <a:xfrm>
            <a:off x="61250" y="74996"/>
            <a:ext cx="3558276" cy="2012712"/>
          </a:xfrm>
          <a:prstGeom prst="rect">
            <a:avLst/>
          </a:prstGeom>
        </p:spPr>
      </p:pic>
    </p:spTree>
    <p:extLst>
      <p:ext uri="{BB962C8B-B14F-4D97-AF65-F5344CB8AC3E}">
        <p14:creationId xmlns:p14="http://schemas.microsoft.com/office/powerpoint/2010/main" val="1302894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0578" y="298452"/>
            <a:ext cx="3733482" cy="1454051"/>
          </a:xfrm>
        </p:spPr>
        <p:txBody>
          <a:bodyPr>
            <a:normAutofit/>
          </a:bodyPr>
          <a:lstStyle/>
          <a:p>
            <a:r>
              <a:rPr lang="en-GB" sz="3100" u="sng" dirty="0">
                <a:solidFill>
                  <a:schemeClr val="tx2"/>
                </a:solidFill>
              </a:rPr>
              <a:t>The </a:t>
            </a:r>
            <a:r>
              <a:rPr lang="en-GB" sz="3200" u="sng" dirty="0">
                <a:solidFill>
                  <a:schemeClr val="tx2"/>
                </a:solidFill>
              </a:rPr>
              <a:t>Block</a:t>
            </a:r>
            <a:r>
              <a:rPr lang="en-GB" sz="3100" u="sng" dirty="0">
                <a:solidFill>
                  <a:schemeClr val="tx2"/>
                </a:solidFill>
              </a:rPr>
              <a:t> Defence</a:t>
            </a:r>
          </a:p>
        </p:txBody>
      </p:sp>
      <p:pic>
        <p:nvPicPr>
          <p:cNvPr id="6" name="Picture 5">
            <a:extLst>
              <a:ext uri="{FF2B5EF4-FFF2-40B4-BE49-F238E27FC236}">
                <a16:creationId xmlns:a16="http://schemas.microsoft.com/office/drawing/2014/main" id="{313100A8-FF28-D752-72F2-B1A37ED0ED10}"/>
              </a:ext>
            </a:extLst>
          </p:cNvPr>
          <p:cNvPicPr>
            <a:picLocks noChangeAspect="1"/>
          </p:cNvPicPr>
          <p:nvPr/>
        </p:nvPicPr>
        <p:blipFill>
          <a:blip r:embed="rId2"/>
          <a:stretch>
            <a:fillRect/>
          </a:stretch>
        </p:blipFill>
        <p:spPr>
          <a:xfrm>
            <a:off x="181304" y="2095006"/>
            <a:ext cx="3111900" cy="2785150"/>
          </a:xfrm>
          <a:prstGeom prst="rect">
            <a:avLst/>
          </a:prstGeom>
        </p:spPr>
      </p:pic>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67930" y="2356953"/>
            <a:ext cx="3733184" cy="5028334"/>
          </a:xfrm>
        </p:spPr>
        <p:txBody>
          <a:bodyPr anchor="ctr">
            <a:normAutofit fontScale="92500" lnSpcReduction="10000"/>
          </a:bodyPr>
          <a:lstStyle/>
          <a:p>
            <a:pPr>
              <a:lnSpc>
                <a:spcPct val="90000"/>
              </a:lnSpc>
            </a:pPr>
            <a:r>
              <a:rPr lang="en-GB" sz="1900" dirty="0">
                <a:solidFill>
                  <a:schemeClr val="tx2"/>
                </a:solidFill>
              </a:rPr>
              <a:t>A rule is not perfect unless it has its exceptions.</a:t>
            </a:r>
          </a:p>
          <a:p>
            <a:pPr>
              <a:lnSpc>
                <a:spcPct val="90000"/>
              </a:lnSpc>
            </a:pPr>
            <a:r>
              <a:rPr lang="en-GB" sz="1900" dirty="0">
                <a:solidFill>
                  <a:schemeClr val="tx2"/>
                </a:solidFill>
              </a:rPr>
              <a:t>The rule I am referring to is the ‘Rule of 7’, where we calculate how many times a declarer should duck the lead.</a:t>
            </a:r>
          </a:p>
          <a:p>
            <a:pPr>
              <a:lnSpc>
                <a:spcPct val="90000"/>
              </a:lnSpc>
            </a:pPr>
            <a:r>
              <a:rPr lang="en-GB" sz="1900" dirty="0">
                <a:solidFill>
                  <a:schemeClr val="tx2"/>
                </a:solidFill>
              </a:rPr>
              <a:t>Typically when dummy is holding Ace doubleton in the suit led and declarer is holding a 4 card suit, there are certain holdings where we do not apply the ‘Rule of 7’.</a:t>
            </a:r>
          </a:p>
          <a:p>
            <a:pPr>
              <a:lnSpc>
                <a:spcPct val="90000"/>
              </a:lnSpc>
            </a:pPr>
            <a:r>
              <a:rPr lang="en-GB" sz="1900" dirty="0">
                <a:solidFill>
                  <a:schemeClr val="tx2"/>
                </a:solidFill>
              </a:rPr>
              <a:t>Normally when dummy is holding a doubleton and declarer is holding a 4 card suit, the ‘Rule of 7’ equation is 7 Minus 6 = 1. i.e. Declarer should duck once.</a:t>
            </a:r>
          </a:p>
          <a:p>
            <a:pPr>
              <a:lnSpc>
                <a:spcPct val="90000"/>
              </a:lnSpc>
            </a:pPr>
            <a:r>
              <a:rPr lang="en-GB" sz="1900" dirty="0">
                <a:solidFill>
                  <a:schemeClr val="tx2"/>
                </a:solidFill>
              </a:rPr>
              <a:t>As we will see from board 15, with certain holdings, we must ignore the ‘Rule of 7’.</a:t>
            </a:r>
          </a:p>
          <a:p>
            <a:pPr marL="0" indent="0">
              <a:lnSpc>
                <a:spcPct val="90000"/>
              </a:lnSpc>
              <a:buNone/>
            </a:pPr>
            <a:r>
              <a:rPr lang="en-GB" sz="2100" dirty="0">
                <a:solidFill>
                  <a:schemeClr val="tx2"/>
                </a:solidFill>
              </a:rPr>
              <a:t> </a:t>
            </a:r>
          </a:p>
          <a:p>
            <a:pPr>
              <a:lnSpc>
                <a:spcPct val="90000"/>
              </a:lnSpc>
            </a:pPr>
            <a:endParaRPr lang="en-GB" sz="1400" dirty="0">
              <a:solidFill>
                <a:schemeClr val="tx2"/>
              </a:solidFill>
            </a:endParaRPr>
          </a:p>
          <a:p>
            <a:pPr marL="0" indent="0">
              <a:lnSpc>
                <a:spcPct val="90000"/>
              </a:lnSpc>
              <a:buNone/>
            </a:pPr>
            <a:endParaRPr lang="en-GB" sz="1400" dirty="0">
              <a:solidFill>
                <a:schemeClr val="tx2"/>
              </a:solidFill>
            </a:endParaRPr>
          </a:p>
          <a:p>
            <a:pPr>
              <a:lnSpc>
                <a:spcPct val="90000"/>
              </a:lnSpc>
            </a:pPr>
            <a:endParaRPr lang="en-GB" sz="1400" dirty="0">
              <a:solidFill>
                <a:schemeClr val="tx2"/>
              </a:solidFill>
            </a:endParaRPr>
          </a:p>
          <a:p>
            <a:pPr>
              <a:lnSpc>
                <a:spcPct val="90000"/>
              </a:lnSpc>
            </a:pPr>
            <a:endParaRPr lang="en-GB" sz="1400" dirty="0">
              <a:solidFill>
                <a:schemeClr val="tx2"/>
              </a:solidFill>
            </a:endParaRPr>
          </a:p>
          <a:p>
            <a:pPr marL="0" indent="0">
              <a:lnSpc>
                <a:spcPct val="90000"/>
              </a:lnSpc>
              <a:buNone/>
            </a:pPr>
            <a:endParaRPr lang="en-GB" sz="1400" dirty="0">
              <a:solidFill>
                <a:schemeClr val="tx2"/>
              </a:solidFill>
            </a:endParaRPr>
          </a:p>
          <a:p>
            <a:pPr>
              <a:lnSpc>
                <a:spcPct val="90000"/>
              </a:lnSpc>
            </a:pPr>
            <a:endParaRPr lang="en-GB" sz="1400" dirty="0">
              <a:solidFill>
                <a:schemeClr val="tx2"/>
              </a:solidFill>
            </a:endParaRPr>
          </a:p>
          <a:p>
            <a:pPr>
              <a:lnSpc>
                <a:spcPct val="90000"/>
              </a:lnSpc>
            </a:pPr>
            <a:endParaRPr lang="en-GB" sz="1400" dirty="0">
              <a:solidFill>
                <a:schemeClr val="tx2"/>
              </a:solidFill>
            </a:endParaRPr>
          </a:p>
          <a:p>
            <a:pPr marL="0" indent="0">
              <a:lnSpc>
                <a:spcPct val="90000"/>
              </a:lnSpc>
              <a:buNone/>
            </a:pPr>
            <a:endParaRPr lang="en-GB" sz="1400" dirty="0">
              <a:solidFill>
                <a:schemeClr val="tx2"/>
              </a:solidFill>
            </a:endParaRPr>
          </a:p>
          <a:p>
            <a:pPr>
              <a:lnSpc>
                <a:spcPct val="90000"/>
              </a:lnSpc>
            </a:pPr>
            <a:endParaRPr lang="en-GB" sz="1400" dirty="0">
              <a:solidFill>
                <a:schemeClr val="tx2"/>
              </a:solidFill>
            </a:endParaRP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36</a:t>
            </a:fld>
            <a:endParaRPr lang="en-GB"/>
          </a:p>
        </p:txBody>
      </p:sp>
    </p:spTree>
    <p:extLst>
      <p:ext uri="{BB962C8B-B14F-4D97-AF65-F5344CB8AC3E}">
        <p14:creationId xmlns:p14="http://schemas.microsoft.com/office/powerpoint/2010/main" val="1321294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52E0C3-AD5B-C360-04FF-0DCD854B5271}"/>
              </a:ext>
            </a:extLst>
          </p:cNvPr>
          <p:cNvSpPr>
            <a:spLocks noGrp="1"/>
          </p:cNvSpPr>
          <p:nvPr>
            <p:ph type="sldNum" sz="quarter" idx="12"/>
          </p:nvPr>
        </p:nvSpPr>
        <p:spPr/>
        <p:txBody>
          <a:bodyPr/>
          <a:lstStyle/>
          <a:p>
            <a:fld id="{93052490-416F-40F1-AA8E-D4C3D13C235F}" type="slidenum">
              <a:rPr lang="en-GB" smtClean="0"/>
              <a:t>37</a:t>
            </a:fld>
            <a:endParaRPr lang="en-GB"/>
          </a:p>
        </p:txBody>
      </p:sp>
      <p:pic>
        <p:nvPicPr>
          <p:cNvPr id="6" name="Picture 5">
            <a:extLst>
              <a:ext uri="{FF2B5EF4-FFF2-40B4-BE49-F238E27FC236}">
                <a16:creationId xmlns:a16="http://schemas.microsoft.com/office/drawing/2014/main" id="{9F0E1C0E-C515-CECF-7DC0-139077072D2B}"/>
              </a:ext>
            </a:extLst>
          </p:cNvPr>
          <p:cNvPicPr>
            <a:picLocks noChangeAspect="1"/>
          </p:cNvPicPr>
          <p:nvPr/>
        </p:nvPicPr>
        <p:blipFill>
          <a:blip r:embed="rId2"/>
          <a:stretch>
            <a:fillRect/>
          </a:stretch>
        </p:blipFill>
        <p:spPr>
          <a:xfrm>
            <a:off x="2003534" y="0"/>
            <a:ext cx="5136931" cy="6858000"/>
          </a:xfrm>
          <a:prstGeom prst="rect">
            <a:avLst/>
          </a:prstGeom>
        </p:spPr>
      </p:pic>
    </p:spTree>
    <p:extLst>
      <p:ext uri="{BB962C8B-B14F-4D97-AF65-F5344CB8AC3E}">
        <p14:creationId xmlns:p14="http://schemas.microsoft.com/office/powerpoint/2010/main" val="3375040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The Block Defence (Board 15</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273566"/>
            <a:ext cx="9185227" cy="1450425"/>
          </a:xfrm>
        </p:spPr>
        <p:txBody>
          <a:bodyPr>
            <a:normAutofit/>
          </a:bodyPr>
          <a:lstStyle/>
          <a:p>
            <a:r>
              <a:rPr lang="en-GB" sz="1800" dirty="0">
                <a:sym typeface="Wingdings" panose="05000000000000000000" pitchFamily="2" charset="2"/>
              </a:rPr>
              <a:t>No ‘Blocking’ going on here, with no declarer rising with dummy’s Ace of Diamonds and therefore no ‘Gold Medals’ awarded.</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38</a:t>
            </a:fld>
            <a:endParaRPr lang="en-GB"/>
          </a:p>
        </p:txBody>
      </p:sp>
      <p:pic>
        <p:nvPicPr>
          <p:cNvPr id="6" name="Picture 5">
            <a:extLst>
              <a:ext uri="{FF2B5EF4-FFF2-40B4-BE49-F238E27FC236}">
                <a16:creationId xmlns:a16="http://schemas.microsoft.com/office/drawing/2014/main" id="{2B60642D-2DE6-84BD-F651-0841790F7F66}"/>
              </a:ext>
            </a:extLst>
          </p:cNvPr>
          <p:cNvPicPr>
            <a:picLocks noChangeAspect="1"/>
          </p:cNvPicPr>
          <p:nvPr/>
        </p:nvPicPr>
        <p:blipFill>
          <a:blip r:embed="rId2"/>
          <a:stretch>
            <a:fillRect/>
          </a:stretch>
        </p:blipFill>
        <p:spPr>
          <a:xfrm>
            <a:off x="609170" y="2377261"/>
            <a:ext cx="7612611" cy="2735070"/>
          </a:xfrm>
          <a:prstGeom prst="rect">
            <a:avLst/>
          </a:prstGeom>
        </p:spPr>
      </p:pic>
      <p:pic>
        <p:nvPicPr>
          <p:cNvPr id="9" name="Picture 8">
            <a:extLst>
              <a:ext uri="{FF2B5EF4-FFF2-40B4-BE49-F238E27FC236}">
                <a16:creationId xmlns:a16="http://schemas.microsoft.com/office/drawing/2014/main" id="{F11D2ACB-AF41-D844-F77D-C5E8C364C4E8}"/>
              </a:ext>
            </a:extLst>
          </p:cNvPr>
          <p:cNvPicPr>
            <a:picLocks noChangeAspect="1"/>
          </p:cNvPicPr>
          <p:nvPr/>
        </p:nvPicPr>
        <p:blipFill>
          <a:blip r:embed="rId3"/>
          <a:stretch>
            <a:fillRect/>
          </a:stretch>
        </p:blipFill>
        <p:spPr>
          <a:xfrm>
            <a:off x="6776051" y="579022"/>
            <a:ext cx="1819275" cy="1143000"/>
          </a:xfrm>
          <a:prstGeom prst="rect">
            <a:avLst/>
          </a:prstGeom>
        </p:spPr>
      </p:pic>
      <p:pic>
        <p:nvPicPr>
          <p:cNvPr id="12" name="Picture 11">
            <a:extLst>
              <a:ext uri="{FF2B5EF4-FFF2-40B4-BE49-F238E27FC236}">
                <a16:creationId xmlns:a16="http://schemas.microsoft.com/office/drawing/2014/main" id="{F0E386A5-5AFD-0C7D-4C7B-E356088489A8}"/>
              </a:ext>
            </a:extLst>
          </p:cNvPr>
          <p:cNvPicPr>
            <a:picLocks noChangeAspect="1"/>
          </p:cNvPicPr>
          <p:nvPr/>
        </p:nvPicPr>
        <p:blipFill>
          <a:blip r:embed="rId4"/>
          <a:stretch>
            <a:fillRect/>
          </a:stretch>
        </p:blipFill>
        <p:spPr>
          <a:xfrm>
            <a:off x="225480" y="87386"/>
            <a:ext cx="3795055" cy="2126271"/>
          </a:xfrm>
          <a:prstGeom prst="rect">
            <a:avLst/>
          </a:prstGeom>
        </p:spPr>
      </p:pic>
    </p:spTree>
    <p:extLst>
      <p:ext uri="{BB962C8B-B14F-4D97-AF65-F5344CB8AC3E}">
        <p14:creationId xmlns:p14="http://schemas.microsoft.com/office/powerpoint/2010/main" val="1877118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The Block Defence (Guiding Principle)</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165538" y="1190287"/>
            <a:ext cx="8592208" cy="5438097"/>
          </a:xfrm>
        </p:spPr>
        <p:txBody>
          <a:bodyPr>
            <a:normAutofit/>
          </a:bodyPr>
          <a:lstStyle/>
          <a:p>
            <a:pPr marL="0" indent="0">
              <a:buNone/>
            </a:pPr>
            <a:endParaRPr lang="en-GB" sz="1800"/>
          </a:p>
          <a:p>
            <a:pPr marL="0" indent="0">
              <a:buNone/>
            </a:pPr>
            <a:r>
              <a:rPr lang="en-GB" sz="1800"/>
              <a:t>Here are another two holdings, where rising with the Ace in dummy will ‘Block’ the defender’s tricks.</a:t>
            </a:r>
          </a:p>
          <a:p>
            <a:pPr marL="0" indent="0">
              <a:buNone/>
            </a:pPr>
            <a:endParaRPr lang="en-GB" sz="1800"/>
          </a:p>
          <a:p>
            <a:pPr marL="0" indent="0">
              <a:buNone/>
            </a:pPr>
            <a:endParaRPr lang="en-GB" sz="1800"/>
          </a:p>
          <a:p>
            <a:endParaRPr lang="en-GB" sz="1800"/>
          </a:p>
          <a:p>
            <a:endParaRPr lang="en-GB" sz="1800"/>
          </a:p>
          <a:p>
            <a:pPr marL="0" indent="0">
              <a:buNone/>
            </a:pPr>
            <a:endParaRPr lang="en-GB" sz="1800"/>
          </a:p>
          <a:p>
            <a:endParaRPr lang="en-GB"/>
          </a:p>
          <a:p>
            <a:endParaRPr lang="en-GB" sz="1800"/>
          </a:p>
          <a:p>
            <a:pPr marL="0" indent="0">
              <a:buNone/>
            </a:pPr>
            <a:endParaRPr lang="en-GB"/>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39</a:t>
            </a:fld>
            <a:endParaRPr lang="en-GB"/>
          </a:p>
        </p:txBody>
      </p:sp>
      <p:pic>
        <p:nvPicPr>
          <p:cNvPr id="6" name="Picture 5">
            <a:extLst>
              <a:ext uri="{FF2B5EF4-FFF2-40B4-BE49-F238E27FC236}">
                <a16:creationId xmlns:a16="http://schemas.microsoft.com/office/drawing/2014/main" id="{51219B55-68EF-F6DF-2155-21FE00ADAE1C}"/>
              </a:ext>
            </a:extLst>
          </p:cNvPr>
          <p:cNvPicPr>
            <a:picLocks noChangeAspect="1"/>
          </p:cNvPicPr>
          <p:nvPr/>
        </p:nvPicPr>
        <p:blipFill>
          <a:blip r:embed="rId2"/>
          <a:stretch>
            <a:fillRect/>
          </a:stretch>
        </p:blipFill>
        <p:spPr>
          <a:xfrm>
            <a:off x="1648151" y="3619170"/>
            <a:ext cx="802728" cy="802728"/>
          </a:xfrm>
          <a:prstGeom prst="rect">
            <a:avLst/>
          </a:prstGeom>
        </p:spPr>
      </p:pic>
      <p:pic>
        <p:nvPicPr>
          <p:cNvPr id="8" name="Picture 7">
            <a:extLst>
              <a:ext uri="{FF2B5EF4-FFF2-40B4-BE49-F238E27FC236}">
                <a16:creationId xmlns:a16="http://schemas.microsoft.com/office/drawing/2014/main" id="{6AC08920-6E0A-CDB6-BD02-E6F2968A2678}"/>
              </a:ext>
            </a:extLst>
          </p:cNvPr>
          <p:cNvPicPr>
            <a:picLocks noChangeAspect="1"/>
          </p:cNvPicPr>
          <p:nvPr/>
        </p:nvPicPr>
        <p:blipFill>
          <a:blip r:embed="rId3"/>
          <a:stretch>
            <a:fillRect/>
          </a:stretch>
        </p:blipFill>
        <p:spPr>
          <a:xfrm>
            <a:off x="574454" y="2611652"/>
            <a:ext cx="1876425" cy="514350"/>
          </a:xfrm>
          <a:prstGeom prst="rect">
            <a:avLst/>
          </a:prstGeom>
        </p:spPr>
      </p:pic>
      <p:pic>
        <p:nvPicPr>
          <p:cNvPr id="10" name="Picture 9">
            <a:extLst>
              <a:ext uri="{FF2B5EF4-FFF2-40B4-BE49-F238E27FC236}">
                <a16:creationId xmlns:a16="http://schemas.microsoft.com/office/drawing/2014/main" id="{BAF9BD9C-7EF1-FF75-FF21-89290CC653D2}"/>
              </a:ext>
            </a:extLst>
          </p:cNvPr>
          <p:cNvPicPr>
            <a:picLocks noChangeAspect="1"/>
          </p:cNvPicPr>
          <p:nvPr/>
        </p:nvPicPr>
        <p:blipFill>
          <a:blip r:embed="rId4"/>
          <a:stretch>
            <a:fillRect/>
          </a:stretch>
        </p:blipFill>
        <p:spPr>
          <a:xfrm>
            <a:off x="574454" y="4910632"/>
            <a:ext cx="3086100" cy="514350"/>
          </a:xfrm>
          <a:prstGeom prst="rect">
            <a:avLst/>
          </a:prstGeom>
        </p:spPr>
      </p:pic>
      <p:pic>
        <p:nvPicPr>
          <p:cNvPr id="11" name="Picture 10">
            <a:extLst>
              <a:ext uri="{FF2B5EF4-FFF2-40B4-BE49-F238E27FC236}">
                <a16:creationId xmlns:a16="http://schemas.microsoft.com/office/drawing/2014/main" id="{213F48EF-0177-BE24-FC59-69D35D8C7295}"/>
              </a:ext>
            </a:extLst>
          </p:cNvPr>
          <p:cNvPicPr>
            <a:picLocks noChangeAspect="1"/>
          </p:cNvPicPr>
          <p:nvPr/>
        </p:nvPicPr>
        <p:blipFill>
          <a:blip r:embed="rId2"/>
          <a:stretch>
            <a:fillRect/>
          </a:stretch>
        </p:blipFill>
        <p:spPr>
          <a:xfrm>
            <a:off x="6151836" y="3619170"/>
            <a:ext cx="802728" cy="802728"/>
          </a:xfrm>
          <a:prstGeom prst="rect">
            <a:avLst/>
          </a:prstGeom>
        </p:spPr>
      </p:pic>
      <p:pic>
        <p:nvPicPr>
          <p:cNvPr id="13" name="Picture 12">
            <a:extLst>
              <a:ext uri="{FF2B5EF4-FFF2-40B4-BE49-F238E27FC236}">
                <a16:creationId xmlns:a16="http://schemas.microsoft.com/office/drawing/2014/main" id="{3D74CA86-DD89-C049-0F97-AE6C7E7C4A62}"/>
              </a:ext>
            </a:extLst>
          </p:cNvPr>
          <p:cNvPicPr>
            <a:picLocks noChangeAspect="1"/>
          </p:cNvPicPr>
          <p:nvPr/>
        </p:nvPicPr>
        <p:blipFill>
          <a:blip r:embed="rId5"/>
          <a:stretch>
            <a:fillRect/>
          </a:stretch>
        </p:blipFill>
        <p:spPr>
          <a:xfrm>
            <a:off x="5089310" y="2619370"/>
            <a:ext cx="1876425" cy="514350"/>
          </a:xfrm>
          <a:prstGeom prst="rect">
            <a:avLst/>
          </a:prstGeom>
        </p:spPr>
      </p:pic>
      <p:pic>
        <p:nvPicPr>
          <p:cNvPr id="15" name="Picture 14">
            <a:extLst>
              <a:ext uri="{FF2B5EF4-FFF2-40B4-BE49-F238E27FC236}">
                <a16:creationId xmlns:a16="http://schemas.microsoft.com/office/drawing/2014/main" id="{669A4BFB-7C2F-3DD1-A941-05F5D8060D3A}"/>
              </a:ext>
            </a:extLst>
          </p:cNvPr>
          <p:cNvPicPr>
            <a:picLocks noChangeAspect="1"/>
          </p:cNvPicPr>
          <p:nvPr/>
        </p:nvPicPr>
        <p:blipFill>
          <a:blip r:embed="rId6"/>
          <a:stretch>
            <a:fillRect/>
          </a:stretch>
        </p:blipFill>
        <p:spPr>
          <a:xfrm>
            <a:off x="5089310" y="4907349"/>
            <a:ext cx="3105150" cy="495300"/>
          </a:xfrm>
          <a:prstGeom prst="rect">
            <a:avLst/>
          </a:prstGeom>
        </p:spPr>
      </p:pic>
    </p:spTree>
    <p:extLst>
      <p:ext uri="{BB962C8B-B14F-4D97-AF65-F5344CB8AC3E}">
        <p14:creationId xmlns:p14="http://schemas.microsoft.com/office/powerpoint/2010/main" val="1093684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603504" y="456111"/>
            <a:ext cx="3574747" cy="1454051"/>
          </a:xfrm>
        </p:spPr>
        <p:txBody>
          <a:bodyPr>
            <a:normAutofit/>
          </a:bodyPr>
          <a:lstStyle/>
          <a:p>
            <a:r>
              <a:rPr lang="en-GB" sz="3200" u="sng" dirty="0">
                <a:solidFill>
                  <a:schemeClr val="tx2"/>
                </a:solidFill>
              </a:rPr>
              <a:t>Count Our Tricks</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256032" y="1777102"/>
            <a:ext cx="4142924" cy="4781353"/>
          </a:xfrm>
        </p:spPr>
        <p:txBody>
          <a:bodyPr anchor="t">
            <a:normAutofit/>
          </a:bodyPr>
          <a:lstStyle/>
          <a:p>
            <a:pPr marL="0" indent="0">
              <a:buNone/>
            </a:pPr>
            <a:endParaRPr lang="en-GB" sz="1500" dirty="0">
              <a:solidFill>
                <a:schemeClr val="tx2"/>
              </a:solidFill>
            </a:endParaRPr>
          </a:p>
          <a:p>
            <a:r>
              <a:rPr lang="en-GB" sz="1800" dirty="0">
                <a:solidFill>
                  <a:schemeClr val="tx2"/>
                </a:solidFill>
              </a:rPr>
              <a:t>I cannot stress enough the importance of getting into the routine of meticulously going through the </a:t>
            </a:r>
            <a:r>
              <a:rPr lang="en-GB" sz="1800" i="1" dirty="0">
                <a:solidFill>
                  <a:schemeClr val="tx2"/>
                </a:solidFill>
              </a:rPr>
              <a:t>five</a:t>
            </a:r>
            <a:r>
              <a:rPr lang="en-GB" sz="1800" dirty="0">
                <a:solidFill>
                  <a:schemeClr val="tx2"/>
                </a:solidFill>
              </a:rPr>
              <a:t> steps </a:t>
            </a:r>
            <a:r>
              <a:rPr lang="en-GB" sz="1800" i="1" dirty="0">
                <a:solidFill>
                  <a:schemeClr val="tx2"/>
                </a:solidFill>
              </a:rPr>
              <a:t>before</a:t>
            </a:r>
            <a:r>
              <a:rPr lang="en-GB" sz="1800" dirty="0">
                <a:solidFill>
                  <a:schemeClr val="tx2"/>
                </a:solidFill>
              </a:rPr>
              <a:t> we play a card from dummy, when we find ourselves declarer in a No Trump contract.    </a:t>
            </a:r>
          </a:p>
          <a:p>
            <a:pPr marL="0" indent="0">
              <a:buNone/>
            </a:pPr>
            <a:endParaRPr lang="en-GB" sz="1800" dirty="0">
              <a:solidFill>
                <a:schemeClr val="tx2"/>
              </a:solidFill>
            </a:endParaRPr>
          </a:p>
          <a:p>
            <a:r>
              <a:rPr lang="en-GB" sz="1800" dirty="0">
                <a:solidFill>
                  <a:schemeClr val="tx2"/>
                </a:solidFill>
              </a:rPr>
              <a:t>We start off with a very easy board.</a:t>
            </a:r>
          </a:p>
          <a:p>
            <a:r>
              <a:rPr lang="en-GB" sz="1800" dirty="0">
                <a:solidFill>
                  <a:schemeClr val="tx2"/>
                </a:solidFill>
              </a:rPr>
              <a:t>This first board illustrates how we go through our five steps, one at a time, </a:t>
            </a:r>
            <a:r>
              <a:rPr lang="en-GB" sz="1800" i="1" dirty="0">
                <a:solidFill>
                  <a:schemeClr val="tx2"/>
                </a:solidFill>
              </a:rPr>
              <a:t>before</a:t>
            </a:r>
            <a:r>
              <a:rPr lang="en-GB" sz="1800" dirty="0">
                <a:solidFill>
                  <a:schemeClr val="tx2"/>
                </a:solidFill>
              </a:rPr>
              <a:t> we play a card from dummy.</a:t>
            </a:r>
          </a:p>
          <a:p>
            <a:r>
              <a:rPr lang="en-GB" sz="1800" dirty="0">
                <a:solidFill>
                  <a:schemeClr val="tx2"/>
                </a:solidFill>
              </a:rPr>
              <a:t>The board in question is board 21.  </a:t>
            </a:r>
          </a:p>
          <a:p>
            <a:endParaRPr lang="en-GB" sz="1500" dirty="0">
              <a:solidFill>
                <a:schemeClr val="tx2"/>
              </a:solidFill>
            </a:endParaRPr>
          </a:p>
          <a:p>
            <a:endParaRPr lang="en-GB" sz="1500" dirty="0">
              <a:solidFill>
                <a:schemeClr val="tx2"/>
              </a:solidFill>
            </a:endParaRPr>
          </a:p>
          <a:p>
            <a:endParaRPr lang="en-GB" sz="1500" dirty="0">
              <a:solidFill>
                <a:schemeClr val="tx2"/>
              </a:solidFill>
            </a:endParaRPr>
          </a:p>
          <a:p>
            <a:pPr marL="0" indent="0">
              <a:buNone/>
            </a:pPr>
            <a:endParaRPr lang="en-GB" sz="1500" dirty="0">
              <a:solidFill>
                <a:schemeClr val="tx2"/>
              </a:solidFill>
            </a:endParaRPr>
          </a:p>
          <a:p>
            <a:endParaRPr lang="en-GB" sz="1500" dirty="0">
              <a:solidFill>
                <a:schemeClr val="tx2"/>
              </a:solidFill>
            </a:endParaRP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17F94A2B-2EDF-6E18-D3E5-871F88B20D61}"/>
              </a:ext>
            </a:extLst>
          </p:cNvPr>
          <p:cNvPicPr>
            <a:picLocks noChangeAspect="1"/>
          </p:cNvPicPr>
          <p:nvPr/>
        </p:nvPicPr>
        <p:blipFill>
          <a:blip r:embed="rId2"/>
          <a:stretch>
            <a:fillRect/>
          </a:stretch>
        </p:blipFill>
        <p:spPr>
          <a:xfrm>
            <a:off x="5781294" y="2084566"/>
            <a:ext cx="3106674" cy="3612412"/>
          </a:xfrm>
          <a:prstGeom prst="rect">
            <a:avLst/>
          </a:prstGeom>
        </p:spPr>
      </p:pic>
      <p:sp>
        <p:nvSpPr>
          <p:cNvPr id="4" name="Slide Number Placeholder 3">
            <a:extLst>
              <a:ext uri="{FF2B5EF4-FFF2-40B4-BE49-F238E27FC236}">
                <a16:creationId xmlns:a16="http://schemas.microsoft.com/office/drawing/2014/main" id="{C1F77B7C-F7C9-3F6E-35B7-55C28638782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4</a:t>
            </a:fld>
            <a:endParaRPr lang="en-GB"/>
          </a:p>
        </p:txBody>
      </p:sp>
    </p:spTree>
    <p:extLst>
      <p:ext uri="{BB962C8B-B14F-4D97-AF65-F5344CB8AC3E}">
        <p14:creationId xmlns:p14="http://schemas.microsoft.com/office/powerpoint/2010/main" val="2047655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FC1-10F6-3966-7856-7705DE5F8309}"/>
              </a:ext>
            </a:extLst>
          </p:cNvPr>
          <p:cNvSpPr>
            <a:spLocks noGrp="1"/>
          </p:cNvSpPr>
          <p:nvPr>
            <p:ph type="title"/>
          </p:nvPr>
        </p:nvSpPr>
        <p:spPr>
          <a:xfrm>
            <a:off x="457200" y="-332345"/>
            <a:ext cx="8229600" cy="1143000"/>
          </a:xfrm>
        </p:spPr>
        <p:txBody>
          <a:bodyPr>
            <a:normAutofit/>
          </a:bodyPr>
          <a:lstStyle/>
          <a:p>
            <a:r>
              <a:rPr lang="en-GB" sz="3200" u="sng" dirty="0"/>
              <a:t>Quick Observation</a:t>
            </a:r>
          </a:p>
        </p:txBody>
      </p:sp>
      <p:sp>
        <p:nvSpPr>
          <p:cNvPr id="3" name="Content Placeholder 2">
            <a:extLst>
              <a:ext uri="{FF2B5EF4-FFF2-40B4-BE49-F238E27FC236}">
                <a16:creationId xmlns:a16="http://schemas.microsoft.com/office/drawing/2014/main" id="{9A8D08B4-A37E-6FA7-C57F-7C1FFC0E0F38}"/>
              </a:ext>
            </a:extLst>
          </p:cNvPr>
          <p:cNvSpPr>
            <a:spLocks noGrp="1"/>
          </p:cNvSpPr>
          <p:nvPr>
            <p:ph idx="1"/>
          </p:nvPr>
        </p:nvSpPr>
        <p:spPr>
          <a:xfrm>
            <a:off x="457200" y="559676"/>
            <a:ext cx="8229600" cy="5566487"/>
          </a:xfrm>
        </p:spPr>
        <p:txBody>
          <a:bodyPr>
            <a:normAutofit/>
          </a:bodyPr>
          <a:lstStyle/>
          <a:p>
            <a:r>
              <a:rPr lang="en-GB" sz="1800" dirty="0"/>
              <a:t>One thing I have noticed from this event is that many people seem to be leading, on quite a few occasions, from their doubletons against the No Trump contracts?</a:t>
            </a:r>
          </a:p>
          <a:p>
            <a:r>
              <a:rPr lang="en-GB" sz="1800" dirty="0"/>
              <a:t>It is as if my previous ‘Boot Camp’ has ‘Traumatised/Hypnotised’ people into leading their short suits against No Trump contracts.</a:t>
            </a:r>
          </a:p>
          <a:p>
            <a:r>
              <a:rPr lang="en-GB" sz="1800" dirty="0"/>
              <a:t>If we take a look back at board 7 from the Defence Boot Camp, where I suggested leading the doubleton Heart, the reason was because our partner has all the points and we have nothing.</a:t>
            </a:r>
          </a:p>
          <a:p>
            <a:r>
              <a:rPr lang="en-GB" sz="1800" dirty="0"/>
              <a:t>The idea regarding leading against No Trumps is that we want to lead the longest suit of the person who has the majority of points, because once we have set the suit up, they will still hopefully have an entry left in their hand.</a:t>
            </a:r>
          </a:p>
          <a:p>
            <a:r>
              <a:rPr lang="en-GB" sz="1800" dirty="0"/>
              <a:t>On the board that we just played, board 15, </a:t>
            </a:r>
            <a:r>
              <a:rPr lang="en-GB" sz="1800" i="1" dirty="0"/>
              <a:t>our</a:t>
            </a:r>
            <a:r>
              <a:rPr lang="en-GB" sz="1800" dirty="0"/>
              <a:t> hand has the majority of points, so we should be leading </a:t>
            </a:r>
            <a:r>
              <a:rPr lang="en-GB" sz="1800" i="1" dirty="0"/>
              <a:t>our</a:t>
            </a:r>
            <a:r>
              <a:rPr lang="en-GB" sz="1800" dirty="0"/>
              <a:t> longest suit, Diamonds. The people leading their doubleton 6 of Spades, may well find their partner with a 5 card Spade suit, but our partner’s hand is known to scarcely have any points. </a:t>
            </a:r>
          </a:p>
        </p:txBody>
      </p:sp>
      <p:sp>
        <p:nvSpPr>
          <p:cNvPr id="4" name="Slide Number Placeholder 3">
            <a:extLst>
              <a:ext uri="{FF2B5EF4-FFF2-40B4-BE49-F238E27FC236}">
                <a16:creationId xmlns:a16="http://schemas.microsoft.com/office/drawing/2014/main" id="{A1B6D10F-4301-9BEB-CA58-26DA50D41367}"/>
              </a:ext>
            </a:extLst>
          </p:cNvPr>
          <p:cNvSpPr>
            <a:spLocks noGrp="1"/>
          </p:cNvSpPr>
          <p:nvPr>
            <p:ph type="sldNum" sz="quarter" idx="12"/>
          </p:nvPr>
        </p:nvSpPr>
        <p:spPr/>
        <p:txBody>
          <a:bodyPr/>
          <a:lstStyle/>
          <a:p>
            <a:fld id="{93052490-416F-40F1-AA8E-D4C3D13C235F}" type="slidenum">
              <a:rPr lang="en-GB" smtClean="0"/>
              <a:t>40</a:t>
            </a:fld>
            <a:endParaRPr lang="en-GB"/>
          </a:p>
        </p:txBody>
      </p:sp>
      <p:pic>
        <p:nvPicPr>
          <p:cNvPr id="5" name="Content Placeholder 4">
            <a:extLst>
              <a:ext uri="{FF2B5EF4-FFF2-40B4-BE49-F238E27FC236}">
                <a16:creationId xmlns:a16="http://schemas.microsoft.com/office/drawing/2014/main" id="{541B5B18-8D0C-B8E8-03CF-2A5AB4A53B19}"/>
              </a:ext>
            </a:extLst>
          </p:cNvPr>
          <p:cNvPicPr>
            <a:picLocks noChangeAspect="1"/>
          </p:cNvPicPr>
          <p:nvPr/>
        </p:nvPicPr>
        <p:blipFill>
          <a:blip r:embed="rId2"/>
          <a:stretch>
            <a:fillRect/>
          </a:stretch>
        </p:blipFill>
        <p:spPr>
          <a:xfrm>
            <a:off x="590639" y="4753303"/>
            <a:ext cx="3516279" cy="1968172"/>
          </a:xfrm>
          <a:prstGeom prst="rect">
            <a:avLst/>
          </a:prstGeom>
        </p:spPr>
      </p:pic>
      <p:pic>
        <p:nvPicPr>
          <p:cNvPr id="6" name="Picture 5">
            <a:extLst>
              <a:ext uri="{FF2B5EF4-FFF2-40B4-BE49-F238E27FC236}">
                <a16:creationId xmlns:a16="http://schemas.microsoft.com/office/drawing/2014/main" id="{ABB8633B-9795-3430-DE73-5B2ED9283097}"/>
              </a:ext>
            </a:extLst>
          </p:cNvPr>
          <p:cNvPicPr>
            <a:picLocks noChangeAspect="1"/>
          </p:cNvPicPr>
          <p:nvPr/>
        </p:nvPicPr>
        <p:blipFill>
          <a:blip r:embed="rId3"/>
          <a:stretch>
            <a:fillRect/>
          </a:stretch>
        </p:blipFill>
        <p:spPr>
          <a:xfrm>
            <a:off x="4695507" y="4753304"/>
            <a:ext cx="3512874" cy="1968172"/>
          </a:xfrm>
          <a:prstGeom prst="rect">
            <a:avLst/>
          </a:prstGeom>
        </p:spPr>
      </p:pic>
      <p:sp>
        <p:nvSpPr>
          <p:cNvPr id="7" name="Arrow: Right 6">
            <a:extLst>
              <a:ext uri="{FF2B5EF4-FFF2-40B4-BE49-F238E27FC236}">
                <a16:creationId xmlns:a16="http://schemas.microsoft.com/office/drawing/2014/main" id="{AC73F117-DB26-057F-52F6-F389AAE76D8C}"/>
              </a:ext>
            </a:extLst>
          </p:cNvPr>
          <p:cNvSpPr/>
          <p:nvPr/>
        </p:nvSpPr>
        <p:spPr>
          <a:xfrm>
            <a:off x="1463770" y="5565114"/>
            <a:ext cx="507531" cy="20317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AF1C939E-F9D9-6AA7-8700-273375F7DF8A}"/>
              </a:ext>
            </a:extLst>
          </p:cNvPr>
          <p:cNvSpPr/>
          <p:nvPr/>
        </p:nvSpPr>
        <p:spPr>
          <a:xfrm>
            <a:off x="6331074" y="5248915"/>
            <a:ext cx="210207" cy="46508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715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0578" y="203863"/>
            <a:ext cx="3733482" cy="1454051"/>
          </a:xfrm>
        </p:spPr>
        <p:txBody>
          <a:bodyPr>
            <a:normAutofit/>
          </a:bodyPr>
          <a:lstStyle/>
          <a:p>
            <a:pPr>
              <a:lnSpc>
                <a:spcPct val="90000"/>
              </a:lnSpc>
            </a:pPr>
            <a:r>
              <a:rPr lang="en-GB" sz="3100" u="sng" dirty="0">
                <a:solidFill>
                  <a:schemeClr val="tx2"/>
                </a:solidFill>
              </a:rPr>
              <a:t>Play High From </a:t>
            </a:r>
            <a:r>
              <a:rPr lang="en-GB" sz="3200" u="sng" dirty="0">
                <a:solidFill>
                  <a:schemeClr val="tx2"/>
                </a:solidFill>
              </a:rPr>
              <a:t>Dummy</a:t>
            </a:r>
            <a:r>
              <a:rPr lang="en-GB" sz="3100" u="sng" dirty="0">
                <a:solidFill>
                  <a:schemeClr val="tx2"/>
                </a:solidFill>
              </a:rPr>
              <a:t> to Block Defence</a:t>
            </a:r>
          </a:p>
        </p:txBody>
      </p:sp>
      <p:pic>
        <p:nvPicPr>
          <p:cNvPr id="6" name="Picture 5">
            <a:extLst>
              <a:ext uri="{FF2B5EF4-FFF2-40B4-BE49-F238E27FC236}">
                <a16:creationId xmlns:a16="http://schemas.microsoft.com/office/drawing/2014/main" id="{9E33A700-0CC1-531C-C664-6D89AFC5A7A2}"/>
              </a:ext>
            </a:extLst>
          </p:cNvPr>
          <p:cNvPicPr>
            <a:picLocks noChangeAspect="1"/>
          </p:cNvPicPr>
          <p:nvPr/>
        </p:nvPicPr>
        <p:blipFill>
          <a:blip r:embed="rId2"/>
          <a:stretch>
            <a:fillRect/>
          </a:stretch>
        </p:blipFill>
        <p:spPr>
          <a:xfrm>
            <a:off x="499534" y="2824573"/>
            <a:ext cx="2746373" cy="1558566"/>
          </a:xfrm>
          <a:prstGeom prst="rect">
            <a:avLst/>
          </a:prstGeom>
        </p:spPr>
      </p:pic>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67930" y="2571459"/>
            <a:ext cx="3733184" cy="3639289"/>
          </a:xfrm>
        </p:spPr>
        <p:txBody>
          <a:bodyPr anchor="ctr">
            <a:normAutofit/>
          </a:bodyPr>
          <a:lstStyle/>
          <a:p>
            <a:r>
              <a:rPr lang="en-GB" sz="1800" dirty="0">
                <a:solidFill>
                  <a:schemeClr val="tx2"/>
                </a:solidFill>
              </a:rPr>
              <a:t>From ‘Child Birth’, we have always been told that ‘Second Hand Plays Low’, however when we know certain things about the hands at the table, we are allowed ‘To Break The Rules’.</a:t>
            </a:r>
          </a:p>
          <a:p>
            <a:r>
              <a:rPr lang="en-GB" sz="1800" dirty="0">
                <a:solidFill>
                  <a:schemeClr val="tx2"/>
                </a:solidFill>
              </a:rPr>
              <a:t>Let us look at declarer ‘Breaking the Rules’ on Board 5.</a:t>
            </a:r>
          </a:p>
          <a:p>
            <a:endParaRPr lang="en-GB" sz="1600" dirty="0">
              <a:solidFill>
                <a:schemeClr val="tx2"/>
              </a:solidFill>
            </a:endParaRPr>
          </a:p>
          <a:p>
            <a:pPr marL="0" indent="0">
              <a:buNone/>
            </a:pPr>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41</a:t>
            </a:fld>
            <a:endParaRPr lang="en-GB"/>
          </a:p>
        </p:txBody>
      </p:sp>
    </p:spTree>
    <p:extLst>
      <p:ext uri="{BB962C8B-B14F-4D97-AF65-F5344CB8AC3E}">
        <p14:creationId xmlns:p14="http://schemas.microsoft.com/office/powerpoint/2010/main" val="2278236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DA31A2-3566-D79A-A1D9-5003B3DA3C42}"/>
              </a:ext>
            </a:extLst>
          </p:cNvPr>
          <p:cNvSpPr>
            <a:spLocks noGrp="1"/>
          </p:cNvSpPr>
          <p:nvPr>
            <p:ph type="sldNum" sz="quarter" idx="12"/>
          </p:nvPr>
        </p:nvSpPr>
        <p:spPr/>
        <p:txBody>
          <a:bodyPr/>
          <a:lstStyle/>
          <a:p>
            <a:fld id="{93052490-416F-40F1-AA8E-D4C3D13C235F}" type="slidenum">
              <a:rPr lang="en-GB" smtClean="0"/>
              <a:t>42</a:t>
            </a:fld>
            <a:endParaRPr lang="en-GB"/>
          </a:p>
        </p:txBody>
      </p:sp>
      <p:pic>
        <p:nvPicPr>
          <p:cNvPr id="6" name="Picture 5">
            <a:extLst>
              <a:ext uri="{FF2B5EF4-FFF2-40B4-BE49-F238E27FC236}">
                <a16:creationId xmlns:a16="http://schemas.microsoft.com/office/drawing/2014/main" id="{E7B2A255-2744-0087-3C78-499AD70DDEB6}"/>
              </a:ext>
            </a:extLst>
          </p:cNvPr>
          <p:cNvPicPr>
            <a:picLocks noChangeAspect="1"/>
          </p:cNvPicPr>
          <p:nvPr/>
        </p:nvPicPr>
        <p:blipFill>
          <a:blip r:embed="rId2"/>
          <a:stretch>
            <a:fillRect/>
          </a:stretch>
        </p:blipFill>
        <p:spPr>
          <a:xfrm>
            <a:off x="1803797" y="0"/>
            <a:ext cx="5536406" cy="6858000"/>
          </a:xfrm>
          <a:prstGeom prst="rect">
            <a:avLst/>
          </a:prstGeom>
        </p:spPr>
      </p:pic>
    </p:spTree>
    <p:extLst>
      <p:ext uri="{BB962C8B-B14F-4D97-AF65-F5344CB8AC3E}">
        <p14:creationId xmlns:p14="http://schemas.microsoft.com/office/powerpoint/2010/main" val="292155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980999" cy="1143000"/>
          </a:xfrm>
        </p:spPr>
        <p:txBody>
          <a:bodyPr>
            <a:normAutofit/>
          </a:bodyPr>
          <a:lstStyle/>
          <a:p>
            <a:r>
              <a:rPr lang="en-GB" sz="2000" u="sng" dirty="0"/>
              <a:t>Play High From Dummy to Block Defence (Board 5</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565543"/>
            <a:ext cx="9185227" cy="1308225"/>
          </a:xfrm>
        </p:spPr>
        <p:txBody>
          <a:bodyPr>
            <a:normAutofit/>
          </a:bodyPr>
          <a:lstStyle/>
          <a:p>
            <a:r>
              <a:rPr lang="en-GB" sz="1800" dirty="0">
                <a:sym typeface="Wingdings" panose="05000000000000000000" pitchFamily="2" charset="2"/>
              </a:rPr>
              <a:t>The auction did not always go as I had hoped, however, when it did, just the one declarer, namely Paul Stevens, rose with dummy’s Queen of Spades at trick 1 and therefore Paul was the one and only recipient of a ‘Gold Medal’ from this board.</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43</a:t>
            </a:fld>
            <a:endParaRPr lang="en-GB"/>
          </a:p>
        </p:txBody>
      </p:sp>
      <p:pic>
        <p:nvPicPr>
          <p:cNvPr id="6" name="Picture 5">
            <a:extLst>
              <a:ext uri="{FF2B5EF4-FFF2-40B4-BE49-F238E27FC236}">
                <a16:creationId xmlns:a16="http://schemas.microsoft.com/office/drawing/2014/main" id="{63C2A601-D749-47D0-2220-A0578D4AC478}"/>
              </a:ext>
            </a:extLst>
          </p:cNvPr>
          <p:cNvPicPr>
            <a:picLocks noChangeAspect="1"/>
          </p:cNvPicPr>
          <p:nvPr/>
        </p:nvPicPr>
        <p:blipFill>
          <a:blip r:embed="rId2"/>
          <a:stretch>
            <a:fillRect/>
          </a:stretch>
        </p:blipFill>
        <p:spPr>
          <a:xfrm>
            <a:off x="354701" y="2476537"/>
            <a:ext cx="8432189" cy="3000217"/>
          </a:xfrm>
          <a:prstGeom prst="rect">
            <a:avLst/>
          </a:prstGeom>
        </p:spPr>
      </p:pic>
      <p:pic>
        <p:nvPicPr>
          <p:cNvPr id="9" name="Picture 8">
            <a:extLst>
              <a:ext uri="{FF2B5EF4-FFF2-40B4-BE49-F238E27FC236}">
                <a16:creationId xmlns:a16="http://schemas.microsoft.com/office/drawing/2014/main" id="{3C39A1B9-49EB-9336-8D6F-E0E0CB5E2683}"/>
              </a:ext>
            </a:extLst>
          </p:cNvPr>
          <p:cNvPicPr>
            <a:picLocks noChangeAspect="1"/>
          </p:cNvPicPr>
          <p:nvPr/>
        </p:nvPicPr>
        <p:blipFill>
          <a:blip r:embed="rId3"/>
          <a:stretch>
            <a:fillRect/>
          </a:stretch>
        </p:blipFill>
        <p:spPr>
          <a:xfrm>
            <a:off x="48772" y="134009"/>
            <a:ext cx="3872494" cy="2201899"/>
          </a:xfrm>
          <a:prstGeom prst="rect">
            <a:avLst/>
          </a:prstGeom>
        </p:spPr>
      </p:pic>
      <p:pic>
        <p:nvPicPr>
          <p:cNvPr id="12" name="Picture 11">
            <a:extLst>
              <a:ext uri="{FF2B5EF4-FFF2-40B4-BE49-F238E27FC236}">
                <a16:creationId xmlns:a16="http://schemas.microsoft.com/office/drawing/2014/main" id="{8DC39EAC-56DD-AA9C-5AF0-BD8557EEBE62}"/>
              </a:ext>
            </a:extLst>
          </p:cNvPr>
          <p:cNvPicPr>
            <a:picLocks noChangeAspect="1"/>
          </p:cNvPicPr>
          <p:nvPr/>
        </p:nvPicPr>
        <p:blipFill>
          <a:blip r:embed="rId4"/>
          <a:stretch>
            <a:fillRect/>
          </a:stretch>
        </p:blipFill>
        <p:spPr>
          <a:xfrm>
            <a:off x="6929515" y="353902"/>
            <a:ext cx="1857375" cy="1152525"/>
          </a:xfrm>
          <a:prstGeom prst="rect">
            <a:avLst/>
          </a:prstGeom>
        </p:spPr>
      </p:pic>
    </p:spTree>
    <p:extLst>
      <p:ext uri="{BB962C8B-B14F-4D97-AF65-F5344CB8AC3E}">
        <p14:creationId xmlns:p14="http://schemas.microsoft.com/office/powerpoint/2010/main" val="2158397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Preserving Entries</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229600" cy="5438097"/>
          </a:xfrm>
        </p:spPr>
        <p:txBody>
          <a:bodyPr>
            <a:normAutofit/>
          </a:bodyPr>
          <a:lstStyle/>
          <a:p>
            <a:r>
              <a:rPr lang="en-GB" sz="1800" dirty="0"/>
              <a:t>It is all well and good establishing a suit which can provide us with tricks, but we need to be able to get to the established suit.</a:t>
            </a:r>
          </a:p>
          <a:p>
            <a:r>
              <a:rPr lang="en-GB" sz="1800" dirty="0"/>
              <a:t>i.e. We need an entry to cash out our established tricks.</a:t>
            </a:r>
          </a:p>
          <a:p>
            <a:r>
              <a:rPr lang="en-GB" sz="1800" dirty="0"/>
              <a:t>Sometimes we have to do all we can, to preserve those precious entries to our soon to be established suit.</a:t>
            </a:r>
          </a:p>
          <a:p>
            <a:r>
              <a:rPr lang="en-GB" sz="1800" dirty="0"/>
              <a:t>Board 20 shows this idea in action.</a:t>
            </a:r>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endParaRPr lang="en-GB" dirty="0"/>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44</a:t>
            </a:fld>
            <a:endParaRPr lang="en-GB"/>
          </a:p>
        </p:txBody>
      </p:sp>
    </p:spTree>
    <p:extLst>
      <p:ext uri="{BB962C8B-B14F-4D97-AF65-F5344CB8AC3E}">
        <p14:creationId xmlns:p14="http://schemas.microsoft.com/office/powerpoint/2010/main" val="1272798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DAD9D3-C55B-9B6F-6B50-961CEE113040}"/>
              </a:ext>
            </a:extLst>
          </p:cNvPr>
          <p:cNvSpPr>
            <a:spLocks noGrp="1"/>
          </p:cNvSpPr>
          <p:nvPr>
            <p:ph type="sldNum" sz="quarter" idx="12"/>
          </p:nvPr>
        </p:nvSpPr>
        <p:spPr/>
        <p:txBody>
          <a:bodyPr/>
          <a:lstStyle/>
          <a:p>
            <a:fld id="{93052490-416F-40F1-AA8E-D4C3D13C235F}" type="slidenum">
              <a:rPr lang="en-GB" smtClean="0"/>
              <a:t>45</a:t>
            </a:fld>
            <a:endParaRPr lang="en-GB"/>
          </a:p>
        </p:txBody>
      </p:sp>
      <p:pic>
        <p:nvPicPr>
          <p:cNvPr id="8" name="Picture 7">
            <a:extLst>
              <a:ext uri="{FF2B5EF4-FFF2-40B4-BE49-F238E27FC236}">
                <a16:creationId xmlns:a16="http://schemas.microsoft.com/office/drawing/2014/main" id="{33E0D410-B580-61D7-C0CA-F710D40529CA}"/>
              </a:ext>
            </a:extLst>
          </p:cNvPr>
          <p:cNvPicPr>
            <a:picLocks noChangeAspect="1"/>
          </p:cNvPicPr>
          <p:nvPr/>
        </p:nvPicPr>
        <p:blipFill>
          <a:blip r:embed="rId2"/>
          <a:stretch>
            <a:fillRect/>
          </a:stretch>
        </p:blipFill>
        <p:spPr>
          <a:xfrm>
            <a:off x="2122714" y="0"/>
            <a:ext cx="4898571" cy="6858000"/>
          </a:xfrm>
          <a:prstGeom prst="rect">
            <a:avLst/>
          </a:prstGeom>
        </p:spPr>
      </p:pic>
    </p:spTree>
    <p:extLst>
      <p:ext uri="{BB962C8B-B14F-4D97-AF65-F5344CB8AC3E}">
        <p14:creationId xmlns:p14="http://schemas.microsoft.com/office/powerpoint/2010/main" val="232692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Preserving Entries (Board 20</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044968"/>
            <a:ext cx="9185227" cy="1805151"/>
          </a:xfrm>
        </p:spPr>
        <p:txBody>
          <a:bodyPr>
            <a:normAutofit/>
          </a:bodyPr>
          <a:lstStyle/>
          <a:p>
            <a:r>
              <a:rPr lang="en-GB" sz="1800" dirty="0">
                <a:sym typeface="Wingdings" panose="05000000000000000000" pitchFamily="2" charset="2"/>
              </a:rPr>
              <a:t>Although the contract of 3 No Trumps was made on a number of occasions, most of the time it was down to poor ‘Essex Defending’, however three declarers did make the contract the correct way, which was to rise with the King of Hearts in dummy at trick 1.</a:t>
            </a:r>
          </a:p>
          <a:p>
            <a:r>
              <a:rPr lang="en-GB" sz="1800" dirty="0">
                <a:sym typeface="Wingdings" panose="05000000000000000000" pitchFamily="2" charset="2"/>
              </a:rPr>
              <a:t>Well done to Steve Abbot, Petra Bromfield and Patrick Murray who all earned themselves a ‘Gold Medal’.</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46</a:t>
            </a:fld>
            <a:endParaRPr lang="en-GB"/>
          </a:p>
        </p:txBody>
      </p:sp>
      <p:pic>
        <p:nvPicPr>
          <p:cNvPr id="6" name="Picture 5">
            <a:extLst>
              <a:ext uri="{FF2B5EF4-FFF2-40B4-BE49-F238E27FC236}">
                <a16:creationId xmlns:a16="http://schemas.microsoft.com/office/drawing/2014/main" id="{E5DAE5B6-D5D5-F87C-EE82-B4914938B488}"/>
              </a:ext>
            </a:extLst>
          </p:cNvPr>
          <p:cNvPicPr>
            <a:picLocks noChangeAspect="1"/>
          </p:cNvPicPr>
          <p:nvPr/>
        </p:nvPicPr>
        <p:blipFill>
          <a:blip r:embed="rId2"/>
          <a:stretch>
            <a:fillRect/>
          </a:stretch>
        </p:blipFill>
        <p:spPr>
          <a:xfrm>
            <a:off x="652205" y="2302077"/>
            <a:ext cx="7631668" cy="2664208"/>
          </a:xfrm>
          <a:prstGeom prst="rect">
            <a:avLst/>
          </a:prstGeom>
        </p:spPr>
      </p:pic>
      <p:pic>
        <p:nvPicPr>
          <p:cNvPr id="9" name="Picture 8">
            <a:extLst>
              <a:ext uri="{FF2B5EF4-FFF2-40B4-BE49-F238E27FC236}">
                <a16:creationId xmlns:a16="http://schemas.microsoft.com/office/drawing/2014/main" id="{5F006F57-C89F-725A-A610-4AC57A7AC8B9}"/>
              </a:ext>
            </a:extLst>
          </p:cNvPr>
          <p:cNvPicPr>
            <a:picLocks noChangeAspect="1"/>
          </p:cNvPicPr>
          <p:nvPr/>
        </p:nvPicPr>
        <p:blipFill>
          <a:blip r:embed="rId3"/>
          <a:stretch>
            <a:fillRect/>
          </a:stretch>
        </p:blipFill>
        <p:spPr>
          <a:xfrm>
            <a:off x="268013" y="221127"/>
            <a:ext cx="3754328" cy="2027439"/>
          </a:xfrm>
          <a:prstGeom prst="rect">
            <a:avLst/>
          </a:prstGeom>
        </p:spPr>
      </p:pic>
      <p:pic>
        <p:nvPicPr>
          <p:cNvPr id="12" name="Picture 11">
            <a:extLst>
              <a:ext uri="{FF2B5EF4-FFF2-40B4-BE49-F238E27FC236}">
                <a16:creationId xmlns:a16="http://schemas.microsoft.com/office/drawing/2014/main" id="{1283A088-73BC-D257-41C2-0EBAAF758E88}"/>
              </a:ext>
            </a:extLst>
          </p:cNvPr>
          <p:cNvPicPr>
            <a:picLocks noChangeAspect="1"/>
          </p:cNvPicPr>
          <p:nvPr/>
        </p:nvPicPr>
        <p:blipFill>
          <a:blip r:embed="rId4"/>
          <a:stretch>
            <a:fillRect/>
          </a:stretch>
        </p:blipFill>
        <p:spPr>
          <a:xfrm>
            <a:off x="6553200" y="415159"/>
            <a:ext cx="1819275" cy="1219200"/>
          </a:xfrm>
          <a:prstGeom prst="rect">
            <a:avLst/>
          </a:prstGeom>
        </p:spPr>
      </p:pic>
    </p:spTree>
    <p:extLst>
      <p:ext uri="{BB962C8B-B14F-4D97-AF65-F5344CB8AC3E}">
        <p14:creationId xmlns:p14="http://schemas.microsoft.com/office/powerpoint/2010/main" val="1173873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Generating Entries</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229600" cy="5438097"/>
          </a:xfrm>
        </p:spPr>
        <p:txBody>
          <a:bodyPr>
            <a:normAutofit/>
          </a:bodyPr>
          <a:lstStyle/>
          <a:p>
            <a:r>
              <a:rPr lang="en-GB" sz="1800" dirty="0"/>
              <a:t>Sometimes we have no entries to preserve, so we must generate entries.</a:t>
            </a:r>
          </a:p>
          <a:p>
            <a:r>
              <a:rPr lang="en-GB" sz="1800" dirty="0"/>
              <a:t>The next three boards namely boards 8, 12 and 4 show three different techniques on how to generate extra entries.</a:t>
            </a:r>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endParaRPr lang="en-GB" dirty="0"/>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47</a:t>
            </a:fld>
            <a:endParaRPr lang="en-GB"/>
          </a:p>
        </p:txBody>
      </p:sp>
    </p:spTree>
    <p:extLst>
      <p:ext uri="{BB962C8B-B14F-4D97-AF65-F5344CB8AC3E}">
        <p14:creationId xmlns:p14="http://schemas.microsoft.com/office/powerpoint/2010/main" val="172583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373957-7CCE-4A3D-76C7-F245825B2D0D}"/>
              </a:ext>
            </a:extLst>
          </p:cNvPr>
          <p:cNvSpPr>
            <a:spLocks noGrp="1"/>
          </p:cNvSpPr>
          <p:nvPr>
            <p:ph type="sldNum" sz="quarter" idx="12"/>
          </p:nvPr>
        </p:nvSpPr>
        <p:spPr/>
        <p:txBody>
          <a:bodyPr/>
          <a:lstStyle/>
          <a:p>
            <a:fld id="{93052490-416F-40F1-AA8E-D4C3D13C235F}" type="slidenum">
              <a:rPr lang="en-GB" smtClean="0"/>
              <a:t>48</a:t>
            </a:fld>
            <a:endParaRPr lang="en-GB"/>
          </a:p>
        </p:txBody>
      </p:sp>
      <p:pic>
        <p:nvPicPr>
          <p:cNvPr id="6" name="Picture 5">
            <a:extLst>
              <a:ext uri="{FF2B5EF4-FFF2-40B4-BE49-F238E27FC236}">
                <a16:creationId xmlns:a16="http://schemas.microsoft.com/office/drawing/2014/main" id="{25ECC62A-53B6-3A06-0820-1671E2FAFE91}"/>
              </a:ext>
            </a:extLst>
          </p:cNvPr>
          <p:cNvPicPr>
            <a:picLocks noChangeAspect="1"/>
          </p:cNvPicPr>
          <p:nvPr/>
        </p:nvPicPr>
        <p:blipFill>
          <a:blip r:embed="rId2"/>
          <a:stretch>
            <a:fillRect/>
          </a:stretch>
        </p:blipFill>
        <p:spPr>
          <a:xfrm>
            <a:off x="2089366" y="0"/>
            <a:ext cx="4965268" cy="6858000"/>
          </a:xfrm>
          <a:prstGeom prst="rect">
            <a:avLst/>
          </a:prstGeom>
        </p:spPr>
      </p:pic>
    </p:spTree>
    <p:extLst>
      <p:ext uri="{BB962C8B-B14F-4D97-AF65-F5344CB8AC3E}">
        <p14:creationId xmlns:p14="http://schemas.microsoft.com/office/powerpoint/2010/main" val="2668063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Generating Entries (Board 8</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391808"/>
            <a:ext cx="9185227" cy="1805151"/>
          </a:xfrm>
        </p:spPr>
        <p:txBody>
          <a:bodyPr>
            <a:normAutofit/>
          </a:bodyPr>
          <a:lstStyle/>
          <a:p>
            <a:r>
              <a:rPr lang="en-GB" sz="1800" dirty="0">
                <a:sym typeface="Wingdings" panose="05000000000000000000" pitchFamily="2" charset="2"/>
              </a:rPr>
              <a:t>Just the two declarers spotted the correct line here of overtaking their Queen of Diamonds with dummy’s Ace to generate that all important extra entry.</a:t>
            </a:r>
          </a:p>
          <a:p>
            <a:r>
              <a:rPr lang="en-GB" sz="1800" dirty="0">
                <a:sym typeface="Wingdings" panose="05000000000000000000" pitchFamily="2" charset="2"/>
              </a:rPr>
              <a:t>Carol McCue and Paul Stevens can wear their ‘Gold Medals’ with pride.</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49</a:t>
            </a:fld>
            <a:endParaRPr lang="en-GB"/>
          </a:p>
        </p:txBody>
      </p:sp>
      <p:pic>
        <p:nvPicPr>
          <p:cNvPr id="6" name="Picture 5">
            <a:extLst>
              <a:ext uri="{FF2B5EF4-FFF2-40B4-BE49-F238E27FC236}">
                <a16:creationId xmlns:a16="http://schemas.microsoft.com/office/drawing/2014/main" id="{DC015235-F38F-353E-C640-FECEE39AF039}"/>
              </a:ext>
            </a:extLst>
          </p:cNvPr>
          <p:cNvPicPr>
            <a:picLocks noChangeAspect="1"/>
          </p:cNvPicPr>
          <p:nvPr/>
        </p:nvPicPr>
        <p:blipFill>
          <a:blip r:embed="rId2"/>
          <a:stretch>
            <a:fillRect/>
          </a:stretch>
        </p:blipFill>
        <p:spPr>
          <a:xfrm>
            <a:off x="584331" y="2435754"/>
            <a:ext cx="7753002" cy="2717607"/>
          </a:xfrm>
          <a:prstGeom prst="rect">
            <a:avLst/>
          </a:prstGeom>
        </p:spPr>
      </p:pic>
      <p:pic>
        <p:nvPicPr>
          <p:cNvPr id="9" name="Picture 8">
            <a:extLst>
              <a:ext uri="{FF2B5EF4-FFF2-40B4-BE49-F238E27FC236}">
                <a16:creationId xmlns:a16="http://schemas.microsoft.com/office/drawing/2014/main" id="{29999AD3-B202-AAF5-AC2B-BFBC9899A7AE}"/>
              </a:ext>
            </a:extLst>
          </p:cNvPr>
          <p:cNvPicPr>
            <a:picLocks noChangeAspect="1"/>
          </p:cNvPicPr>
          <p:nvPr/>
        </p:nvPicPr>
        <p:blipFill>
          <a:blip r:embed="rId3"/>
          <a:stretch>
            <a:fillRect/>
          </a:stretch>
        </p:blipFill>
        <p:spPr>
          <a:xfrm>
            <a:off x="6672262" y="561810"/>
            <a:ext cx="1895475" cy="1209675"/>
          </a:xfrm>
          <a:prstGeom prst="rect">
            <a:avLst/>
          </a:prstGeom>
        </p:spPr>
      </p:pic>
      <p:pic>
        <p:nvPicPr>
          <p:cNvPr id="12" name="Picture 11">
            <a:extLst>
              <a:ext uri="{FF2B5EF4-FFF2-40B4-BE49-F238E27FC236}">
                <a16:creationId xmlns:a16="http://schemas.microsoft.com/office/drawing/2014/main" id="{D819F6B2-0D84-1072-592D-DCE47188FE85}"/>
              </a:ext>
            </a:extLst>
          </p:cNvPr>
          <p:cNvPicPr>
            <a:picLocks noChangeAspect="1"/>
          </p:cNvPicPr>
          <p:nvPr/>
        </p:nvPicPr>
        <p:blipFill>
          <a:blip r:embed="rId4"/>
          <a:stretch>
            <a:fillRect/>
          </a:stretch>
        </p:blipFill>
        <p:spPr>
          <a:xfrm>
            <a:off x="228600" y="58888"/>
            <a:ext cx="3764181" cy="2190850"/>
          </a:xfrm>
          <a:prstGeom prst="rect">
            <a:avLst/>
          </a:prstGeom>
        </p:spPr>
      </p:pic>
    </p:spTree>
    <p:extLst>
      <p:ext uri="{BB962C8B-B14F-4D97-AF65-F5344CB8AC3E}">
        <p14:creationId xmlns:p14="http://schemas.microsoft.com/office/powerpoint/2010/main" val="1739041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186275-3810-B42C-2F42-DBBA1A01A801}"/>
              </a:ext>
            </a:extLst>
          </p:cNvPr>
          <p:cNvSpPr>
            <a:spLocks noGrp="1"/>
          </p:cNvSpPr>
          <p:nvPr>
            <p:ph type="sldNum" sz="quarter" idx="12"/>
          </p:nvPr>
        </p:nvSpPr>
        <p:spPr/>
        <p:txBody>
          <a:bodyPr/>
          <a:lstStyle/>
          <a:p>
            <a:fld id="{93052490-416F-40F1-AA8E-D4C3D13C235F}" type="slidenum">
              <a:rPr lang="en-GB" smtClean="0"/>
              <a:t>5</a:t>
            </a:fld>
            <a:endParaRPr lang="en-GB"/>
          </a:p>
        </p:txBody>
      </p:sp>
      <p:pic>
        <p:nvPicPr>
          <p:cNvPr id="10" name="Picture 9">
            <a:extLst>
              <a:ext uri="{FF2B5EF4-FFF2-40B4-BE49-F238E27FC236}">
                <a16:creationId xmlns:a16="http://schemas.microsoft.com/office/drawing/2014/main" id="{4C89C091-2898-E192-EA33-AE201F3041ED}"/>
              </a:ext>
            </a:extLst>
          </p:cNvPr>
          <p:cNvPicPr>
            <a:picLocks noChangeAspect="1"/>
          </p:cNvPicPr>
          <p:nvPr/>
        </p:nvPicPr>
        <p:blipFill>
          <a:blip r:embed="rId2"/>
          <a:stretch>
            <a:fillRect/>
          </a:stretch>
        </p:blipFill>
        <p:spPr>
          <a:xfrm>
            <a:off x="1657350" y="0"/>
            <a:ext cx="5829300" cy="6858000"/>
          </a:xfrm>
          <a:prstGeom prst="rect">
            <a:avLst/>
          </a:prstGeom>
        </p:spPr>
      </p:pic>
    </p:spTree>
    <p:extLst>
      <p:ext uri="{BB962C8B-B14F-4D97-AF65-F5344CB8AC3E}">
        <p14:creationId xmlns:p14="http://schemas.microsoft.com/office/powerpoint/2010/main" val="1823950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5D091B-2B24-18FA-BB94-E0046902D019}"/>
              </a:ext>
            </a:extLst>
          </p:cNvPr>
          <p:cNvSpPr>
            <a:spLocks noGrp="1"/>
          </p:cNvSpPr>
          <p:nvPr>
            <p:ph type="sldNum" sz="quarter" idx="12"/>
          </p:nvPr>
        </p:nvSpPr>
        <p:spPr/>
        <p:txBody>
          <a:bodyPr/>
          <a:lstStyle/>
          <a:p>
            <a:fld id="{93052490-416F-40F1-AA8E-D4C3D13C235F}" type="slidenum">
              <a:rPr lang="en-GB" smtClean="0"/>
              <a:t>50</a:t>
            </a:fld>
            <a:endParaRPr lang="en-GB"/>
          </a:p>
        </p:txBody>
      </p:sp>
      <p:pic>
        <p:nvPicPr>
          <p:cNvPr id="6" name="Picture 5">
            <a:extLst>
              <a:ext uri="{FF2B5EF4-FFF2-40B4-BE49-F238E27FC236}">
                <a16:creationId xmlns:a16="http://schemas.microsoft.com/office/drawing/2014/main" id="{B980F98B-8302-975E-DD89-E563B6D15E78}"/>
              </a:ext>
            </a:extLst>
          </p:cNvPr>
          <p:cNvPicPr>
            <a:picLocks noChangeAspect="1"/>
          </p:cNvPicPr>
          <p:nvPr/>
        </p:nvPicPr>
        <p:blipFill>
          <a:blip r:embed="rId2"/>
          <a:stretch>
            <a:fillRect/>
          </a:stretch>
        </p:blipFill>
        <p:spPr>
          <a:xfrm>
            <a:off x="1818303" y="0"/>
            <a:ext cx="5507394" cy="6858000"/>
          </a:xfrm>
          <a:prstGeom prst="rect">
            <a:avLst/>
          </a:prstGeom>
        </p:spPr>
      </p:pic>
    </p:spTree>
    <p:extLst>
      <p:ext uri="{BB962C8B-B14F-4D97-AF65-F5344CB8AC3E}">
        <p14:creationId xmlns:p14="http://schemas.microsoft.com/office/powerpoint/2010/main" val="2723847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Generating Entries (Board 12</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3061" y="4715042"/>
            <a:ext cx="9309538" cy="2142958"/>
          </a:xfrm>
        </p:spPr>
        <p:txBody>
          <a:bodyPr>
            <a:normAutofit/>
          </a:bodyPr>
          <a:lstStyle/>
          <a:p>
            <a:r>
              <a:rPr lang="en-GB" sz="1800" dirty="0">
                <a:sym typeface="Wingdings" panose="05000000000000000000" pitchFamily="2" charset="2"/>
              </a:rPr>
              <a:t>Unfortunately, too many defenders were ducking the first round of Hearts, so most declarers were never under any pressure to play the Diamond suit in the correct sequence.</a:t>
            </a:r>
          </a:p>
          <a:p>
            <a:r>
              <a:rPr lang="en-GB" sz="1800" dirty="0">
                <a:sym typeface="Wingdings" panose="05000000000000000000" pitchFamily="2" charset="2"/>
              </a:rPr>
              <a:t>Only two declarers made the ‘Fancy’ play in the Diamond suit, one was Ian Moss, who had incorrectly ducked the initial Club lead (Rule of 7=No Duck), so only a ‘Silver Medal’ for Ian. </a:t>
            </a:r>
          </a:p>
          <a:p>
            <a:r>
              <a:rPr lang="en-GB" sz="1800" dirty="0">
                <a:sym typeface="Wingdings" panose="05000000000000000000" pitchFamily="2" charset="2"/>
              </a:rPr>
              <a:t>The other one was Peter Sullivan, who also played the nine of Diamonds to the Ace, but, unfortunately slipped up, right at the end, so a ‘Bronze Medal’ to Peter, for a ‘Good Effort’.</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51</a:t>
            </a:fld>
            <a:endParaRPr lang="en-GB"/>
          </a:p>
        </p:txBody>
      </p:sp>
      <p:pic>
        <p:nvPicPr>
          <p:cNvPr id="6" name="Picture 5">
            <a:extLst>
              <a:ext uri="{FF2B5EF4-FFF2-40B4-BE49-F238E27FC236}">
                <a16:creationId xmlns:a16="http://schemas.microsoft.com/office/drawing/2014/main" id="{78497506-665E-A477-EE9C-57A85F36B169}"/>
              </a:ext>
            </a:extLst>
          </p:cNvPr>
          <p:cNvPicPr>
            <a:picLocks noChangeAspect="1"/>
          </p:cNvPicPr>
          <p:nvPr/>
        </p:nvPicPr>
        <p:blipFill>
          <a:blip r:embed="rId2"/>
          <a:stretch>
            <a:fillRect/>
          </a:stretch>
        </p:blipFill>
        <p:spPr>
          <a:xfrm>
            <a:off x="1297476" y="2162260"/>
            <a:ext cx="6956149" cy="2492926"/>
          </a:xfrm>
          <a:prstGeom prst="rect">
            <a:avLst/>
          </a:prstGeom>
        </p:spPr>
      </p:pic>
      <p:pic>
        <p:nvPicPr>
          <p:cNvPr id="9" name="Picture 8">
            <a:extLst>
              <a:ext uri="{FF2B5EF4-FFF2-40B4-BE49-F238E27FC236}">
                <a16:creationId xmlns:a16="http://schemas.microsoft.com/office/drawing/2014/main" id="{933FDAB6-1334-5BDE-B319-8F0997C2A34E}"/>
              </a:ext>
            </a:extLst>
          </p:cNvPr>
          <p:cNvPicPr>
            <a:picLocks noChangeAspect="1"/>
          </p:cNvPicPr>
          <p:nvPr/>
        </p:nvPicPr>
        <p:blipFill>
          <a:blip r:embed="rId3"/>
          <a:stretch>
            <a:fillRect/>
          </a:stretch>
        </p:blipFill>
        <p:spPr>
          <a:xfrm>
            <a:off x="6705600" y="440792"/>
            <a:ext cx="1828800" cy="1257300"/>
          </a:xfrm>
          <a:prstGeom prst="rect">
            <a:avLst/>
          </a:prstGeom>
        </p:spPr>
      </p:pic>
      <p:pic>
        <p:nvPicPr>
          <p:cNvPr id="12" name="Picture 11">
            <a:extLst>
              <a:ext uri="{FF2B5EF4-FFF2-40B4-BE49-F238E27FC236}">
                <a16:creationId xmlns:a16="http://schemas.microsoft.com/office/drawing/2014/main" id="{82F3D22F-DEB9-E7B2-EEDF-1A0AD654374A}"/>
              </a:ext>
            </a:extLst>
          </p:cNvPr>
          <p:cNvPicPr>
            <a:picLocks noChangeAspect="1"/>
          </p:cNvPicPr>
          <p:nvPr/>
        </p:nvPicPr>
        <p:blipFill>
          <a:blip r:embed="rId4"/>
          <a:stretch>
            <a:fillRect/>
          </a:stretch>
        </p:blipFill>
        <p:spPr>
          <a:xfrm>
            <a:off x="123167" y="84900"/>
            <a:ext cx="3667124" cy="2077360"/>
          </a:xfrm>
          <a:prstGeom prst="rect">
            <a:avLst/>
          </a:prstGeom>
        </p:spPr>
      </p:pic>
    </p:spTree>
    <p:extLst>
      <p:ext uri="{BB962C8B-B14F-4D97-AF65-F5344CB8AC3E}">
        <p14:creationId xmlns:p14="http://schemas.microsoft.com/office/powerpoint/2010/main" val="1942184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3322E1-7E4D-D9AC-0CD2-1304AF3E7A1A}"/>
              </a:ext>
            </a:extLst>
          </p:cNvPr>
          <p:cNvSpPr>
            <a:spLocks noGrp="1"/>
          </p:cNvSpPr>
          <p:nvPr>
            <p:ph type="sldNum" sz="quarter" idx="12"/>
          </p:nvPr>
        </p:nvSpPr>
        <p:spPr/>
        <p:txBody>
          <a:bodyPr/>
          <a:lstStyle/>
          <a:p>
            <a:fld id="{93052490-416F-40F1-AA8E-D4C3D13C235F}" type="slidenum">
              <a:rPr lang="en-GB" smtClean="0"/>
              <a:t>52</a:t>
            </a:fld>
            <a:endParaRPr lang="en-GB"/>
          </a:p>
        </p:txBody>
      </p:sp>
      <p:pic>
        <p:nvPicPr>
          <p:cNvPr id="6" name="Picture 5">
            <a:extLst>
              <a:ext uri="{FF2B5EF4-FFF2-40B4-BE49-F238E27FC236}">
                <a16:creationId xmlns:a16="http://schemas.microsoft.com/office/drawing/2014/main" id="{725D5FBD-9D10-AE5A-C535-BE97A4E0C5F6}"/>
              </a:ext>
            </a:extLst>
          </p:cNvPr>
          <p:cNvPicPr>
            <a:picLocks noChangeAspect="1"/>
          </p:cNvPicPr>
          <p:nvPr/>
        </p:nvPicPr>
        <p:blipFill>
          <a:blip r:embed="rId2"/>
          <a:stretch>
            <a:fillRect/>
          </a:stretch>
        </p:blipFill>
        <p:spPr>
          <a:xfrm>
            <a:off x="1598414" y="0"/>
            <a:ext cx="5947172" cy="6858000"/>
          </a:xfrm>
          <a:prstGeom prst="rect">
            <a:avLst/>
          </a:prstGeom>
        </p:spPr>
      </p:pic>
    </p:spTree>
    <p:extLst>
      <p:ext uri="{BB962C8B-B14F-4D97-AF65-F5344CB8AC3E}">
        <p14:creationId xmlns:p14="http://schemas.microsoft.com/office/powerpoint/2010/main" val="304112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Generating Entries (Board 4)</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352403"/>
            <a:ext cx="9185227" cy="1805151"/>
          </a:xfrm>
        </p:spPr>
        <p:txBody>
          <a:bodyPr>
            <a:normAutofit/>
          </a:bodyPr>
          <a:lstStyle/>
          <a:p>
            <a:r>
              <a:rPr lang="en-GB" sz="1800" dirty="0">
                <a:sym typeface="Wingdings" panose="05000000000000000000" pitchFamily="2" charset="2"/>
              </a:rPr>
              <a:t>Two ‘Gold Medallists’ on this board, with the remaining contenders all falling at the first hurdle by winning the opening trick with their 10 of Spades.</a:t>
            </a:r>
          </a:p>
          <a:p>
            <a:r>
              <a:rPr lang="en-GB" sz="1800" dirty="0">
                <a:sym typeface="Wingdings" panose="05000000000000000000" pitchFamily="2" charset="2"/>
              </a:rPr>
              <a:t>The two ‘Gold Medal’ winners were Brian Sharkey and Chris Chorley.</a:t>
            </a:r>
          </a:p>
          <a:p>
            <a:r>
              <a:rPr lang="en-GB" sz="1800" dirty="0">
                <a:sym typeface="Wingdings" panose="05000000000000000000" pitchFamily="2" charset="2"/>
              </a:rPr>
              <a:t>Well done to Brian and Chris.</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53</a:t>
            </a:fld>
            <a:endParaRPr lang="en-GB"/>
          </a:p>
        </p:txBody>
      </p:sp>
      <p:pic>
        <p:nvPicPr>
          <p:cNvPr id="6" name="Picture 5">
            <a:extLst>
              <a:ext uri="{FF2B5EF4-FFF2-40B4-BE49-F238E27FC236}">
                <a16:creationId xmlns:a16="http://schemas.microsoft.com/office/drawing/2014/main" id="{AD2CF725-4B9B-1BCB-16F1-65DD2A2B5053}"/>
              </a:ext>
            </a:extLst>
          </p:cNvPr>
          <p:cNvPicPr>
            <a:picLocks noChangeAspect="1"/>
          </p:cNvPicPr>
          <p:nvPr/>
        </p:nvPicPr>
        <p:blipFill>
          <a:blip r:embed="rId2"/>
          <a:stretch>
            <a:fillRect/>
          </a:stretch>
        </p:blipFill>
        <p:spPr>
          <a:xfrm>
            <a:off x="48607" y="70061"/>
            <a:ext cx="4117834" cy="2191838"/>
          </a:xfrm>
          <a:prstGeom prst="rect">
            <a:avLst/>
          </a:prstGeom>
        </p:spPr>
      </p:pic>
      <p:pic>
        <p:nvPicPr>
          <p:cNvPr id="9" name="Picture 8">
            <a:extLst>
              <a:ext uri="{FF2B5EF4-FFF2-40B4-BE49-F238E27FC236}">
                <a16:creationId xmlns:a16="http://schemas.microsoft.com/office/drawing/2014/main" id="{A8D65107-7AC0-516D-A0D7-948EF782FF91}"/>
              </a:ext>
            </a:extLst>
          </p:cNvPr>
          <p:cNvPicPr>
            <a:picLocks noChangeAspect="1"/>
          </p:cNvPicPr>
          <p:nvPr/>
        </p:nvPicPr>
        <p:blipFill>
          <a:blip r:embed="rId3"/>
          <a:stretch>
            <a:fillRect/>
          </a:stretch>
        </p:blipFill>
        <p:spPr>
          <a:xfrm>
            <a:off x="6515919" y="326703"/>
            <a:ext cx="1819275" cy="1190625"/>
          </a:xfrm>
          <a:prstGeom prst="rect">
            <a:avLst/>
          </a:prstGeom>
        </p:spPr>
      </p:pic>
      <p:pic>
        <p:nvPicPr>
          <p:cNvPr id="12" name="Picture 11">
            <a:extLst>
              <a:ext uri="{FF2B5EF4-FFF2-40B4-BE49-F238E27FC236}">
                <a16:creationId xmlns:a16="http://schemas.microsoft.com/office/drawing/2014/main" id="{91081154-69B3-082B-A845-3DDA2BEEEEF2}"/>
              </a:ext>
            </a:extLst>
          </p:cNvPr>
          <p:cNvPicPr>
            <a:picLocks noChangeAspect="1"/>
          </p:cNvPicPr>
          <p:nvPr/>
        </p:nvPicPr>
        <p:blipFill>
          <a:blip r:embed="rId4"/>
          <a:stretch>
            <a:fillRect/>
          </a:stretch>
        </p:blipFill>
        <p:spPr>
          <a:xfrm>
            <a:off x="616985" y="2333297"/>
            <a:ext cx="7870701" cy="2829915"/>
          </a:xfrm>
          <a:prstGeom prst="rect">
            <a:avLst/>
          </a:prstGeom>
        </p:spPr>
      </p:pic>
    </p:spTree>
    <p:extLst>
      <p:ext uri="{BB962C8B-B14F-4D97-AF65-F5344CB8AC3E}">
        <p14:creationId xmlns:p14="http://schemas.microsoft.com/office/powerpoint/2010/main" val="3783123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0578" y="542816"/>
            <a:ext cx="3733482" cy="1454051"/>
          </a:xfrm>
        </p:spPr>
        <p:txBody>
          <a:bodyPr>
            <a:normAutofit/>
          </a:bodyPr>
          <a:lstStyle/>
          <a:p>
            <a:r>
              <a:rPr lang="en-GB" sz="3200" u="sng" dirty="0">
                <a:solidFill>
                  <a:schemeClr val="tx2"/>
                </a:solidFill>
              </a:rPr>
              <a:t>Communication</a:t>
            </a:r>
            <a:r>
              <a:rPr lang="en-GB" sz="3100" u="sng" dirty="0">
                <a:solidFill>
                  <a:schemeClr val="tx2"/>
                </a:solidFill>
              </a:rPr>
              <a:t> Problems</a:t>
            </a:r>
          </a:p>
        </p:txBody>
      </p:sp>
      <p:pic>
        <p:nvPicPr>
          <p:cNvPr id="6" name="Picture 5">
            <a:extLst>
              <a:ext uri="{FF2B5EF4-FFF2-40B4-BE49-F238E27FC236}">
                <a16:creationId xmlns:a16="http://schemas.microsoft.com/office/drawing/2014/main" id="{C4E8ABC0-E4D7-B2E9-4608-0D7654E43076}"/>
              </a:ext>
            </a:extLst>
          </p:cNvPr>
          <p:cNvPicPr>
            <a:picLocks noChangeAspect="1"/>
          </p:cNvPicPr>
          <p:nvPr/>
        </p:nvPicPr>
        <p:blipFill>
          <a:blip r:embed="rId2"/>
          <a:stretch>
            <a:fillRect/>
          </a:stretch>
        </p:blipFill>
        <p:spPr>
          <a:xfrm>
            <a:off x="155279" y="2421683"/>
            <a:ext cx="3248284" cy="2184470"/>
          </a:xfrm>
          <a:prstGeom prst="rect">
            <a:avLst/>
          </a:prstGeom>
        </p:spPr>
      </p:pic>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67930" y="2421682"/>
            <a:ext cx="3733184" cy="3639289"/>
          </a:xfrm>
        </p:spPr>
        <p:txBody>
          <a:bodyPr anchor="ctr">
            <a:normAutofit/>
          </a:bodyPr>
          <a:lstStyle/>
          <a:p>
            <a:r>
              <a:rPr lang="en-GB" sz="1800" dirty="0">
                <a:solidFill>
                  <a:schemeClr val="tx2"/>
                </a:solidFill>
              </a:rPr>
              <a:t>Step 5 can sometimes be a real ‘Nightmare’ to resolve.</a:t>
            </a:r>
          </a:p>
          <a:p>
            <a:r>
              <a:rPr lang="en-GB" sz="1800" dirty="0">
                <a:solidFill>
                  <a:schemeClr val="tx2"/>
                </a:solidFill>
              </a:rPr>
              <a:t>Step 5 being, “Check that we have the necessary communications between the two hands to implement our Step 3 strategy”.</a:t>
            </a:r>
          </a:p>
          <a:p>
            <a:r>
              <a:rPr lang="en-GB" sz="1800" dirty="0">
                <a:solidFill>
                  <a:schemeClr val="tx2"/>
                </a:solidFill>
              </a:rPr>
              <a:t>‘Trial &amp; Error’ can sometimes be the best way forward.</a:t>
            </a: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54</a:t>
            </a:fld>
            <a:endParaRPr lang="en-GB"/>
          </a:p>
        </p:txBody>
      </p:sp>
    </p:spTree>
    <p:extLst>
      <p:ext uri="{BB962C8B-B14F-4D97-AF65-F5344CB8AC3E}">
        <p14:creationId xmlns:p14="http://schemas.microsoft.com/office/powerpoint/2010/main" val="1585206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9BFDBF-A87A-CFFA-3B8D-EEEA045E9374}"/>
              </a:ext>
            </a:extLst>
          </p:cNvPr>
          <p:cNvSpPr>
            <a:spLocks noGrp="1"/>
          </p:cNvSpPr>
          <p:nvPr>
            <p:ph type="sldNum" sz="quarter" idx="12"/>
          </p:nvPr>
        </p:nvSpPr>
        <p:spPr/>
        <p:txBody>
          <a:bodyPr/>
          <a:lstStyle/>
          <a:p>
            <a:fld id="{93052490-416F-40F1-AA8E-D4C3D13C235F}" type="slidenum">
              <a:rPr lang="en-GB" smtClean="0"/>
              <a:t>55</a:t>
            </a:fld>
            <a:endParaRPr lang="en-GB"/>
          </a:p>
        </p:txBody>
      </p:sp>
      <p:pic>
        <p:nvPicPr>
          <p:cNvPr id="6" name="Picture 5">
            <a:extLst>
              <a:ext uri="{FF2B5EF4-FFF2-40B4-BE49-F238E27FC236}">
                <a16:creationId xmlns:a16="http://schemas.microsoft.com/office/drawing/2014/main" id="{7769E49C-E3CD-2B6B-EFC2-B7A10EF1D214}"/>
              </a:ext>
            </a:extLst>
          </p:cNvPr>
          <p:cNvPicPr>
            <a:picLocks noChangeAspect="1"/>
          </p:cNvPicPr>
          <p:nvPr/>
        </p:nvPicPr>
        <p:blipFill>
          <a:blip r:embed="rId2"/>
          <a:stretch>
            <a:fillRect/>
          </a:stretch>
        </p:blipFill>
        <p:spPr>
          <a:xfrm>
            <a:off x="2092569" y="0"/>
            <a:ext cx="4958862" cy="6858000"/>
          </a:xfrm>
          <a:prstGeom prst="rect">
            <a:avLst/>
          </a:prstGeom>
        </p:spPr>
      </p:pic>
    </p:spTree>
    <p:extLst>
      <p:ext uri="{BB962C8B-B14F-4D97-AF65-F5344CB8AC3E}">
        <p14:creationId xmlns:p14="http://schemas.microsoft.com/office/powerpoint/2010/main" val="108573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Communication Problems (Board 11</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4974021"/>
            <a:ext cx="9185227" cy="1805151"/>
          </a:xfrm>
        </p:spPr>
        <p:txBody>
          <a:bodyPr>
            <a:normAutofit/>
          </a:bodyPr>
          <a:lstStyle/>
          <a:p>
            <a:r>
              <a:rPr lang="en-GB" sz="1800" dirty="0">
                <a:sym typeface="Wingdings" panose="05000000000000000000" pitchFamily="2" charset="2"/>
              </a:rPr>
              <a:t>The key to this board is realising at trick 1, that the first trick must be won with the Ace of Spades as the King of Spades is required at the end of the hand as an entry to the 13</a:t>
            </a:r>
            <a:r>
              <a:rPr lang="en-GB" sz="1800" baseline="30000" dirty="0">
                <a:sym typeface="Wingdings" panose="05000000000000000000" pitchFamily="2" charset="2"/>
              </a:rPr>
              <a:t>th</a:t>
            </a:r>
            <a:r>
              <a:rPr lang="en-GB" sz="1800" dirty="0">
                <a:sym typeface="Wingdings" panose="05000000000000000000" pitchFamily="2" charset="2"/>
              </a:rPr>
              <a:t> Heart.</a:t>
            </a:r>
          </a:p>
          <a:p>
            <a:r>
              <a:rPr lang="en-GB" sz="1800" dirty="0">
                <a:sym typeface="Wingdings" panose="05000000000000000000" pitchFamily="2" charset="2"/>
              </a:rPr>
              <a:t>On that basis, the only ‘Gold Medal’ that I can hand out on this board is to Ian Moss, who was the only declarer to have won the opening lead correctly with the Ace of Spades.</a:t>
            </a:r>
          </a:p>
          <a:p>
            <a:r>
              <a:rPr lang="en-GB" sz="1800" dirty="0">
                <a:sym typeface="Wingdings" panose="05000000000000000000" pitchFamily="2" charset="2"/>
              </a:rPr>
              <a:t>Well done Ian.</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56</a:t>
            </a:fld>
            <a:endParaRPr lang="en-GB"/>
          </a:p>
        </p:txBody>
      </p:sp>
      <p:pic>
        <p:nvPicPr>
          <p:cNvPr id="6" name="Picture 5">
            <a:extLst>
              <a:ext uri="{FF2B5EF4-FFF2-40B4-BE49-F238E27FC236}">
                <a16:creationId xmlns:a16="http://schemas.microsoft.com/office/drawing/2014/main" id="{F0095E26-B1B1-0877-D8FD-7E304E62C406}"/>
              </a:ext>
            </a:extLst>
          </p:cNvPr>
          <p:cNvPicPr>
            <a:picLocks noChangeAspect="1"/>
          </p:cNvPicPr>
          <p:nvPr/>
        </p:nvPicPr>
        <p:blipFill>
          <a:blip r:embed="rId2"/>
          <a:stretch>
            <a:fillRect/>
          </a:stretch>
        </p:blipFill>
        <p:spPr>
          <a:xfrm>
            <a:off x="814505" y="2325415"/>
            <a:ext cx="7183149" cy="2590910"/>
          </a:xfrm>
          <a:prstGeom prst="rect">
            <a:avLst/>
          </a:prstGeom>
        </p:spPr>
      </p:pic>
      <p:pic>
        <p:nvPicPr>
          <p:cNvPr id="9" name="Picture 8">
            <a:extLst>
              <a:ext uri="{FF2B5EF4-FFF2-40B4-BE49-F238E27FC236}">
                <a16:creationId xmlns:a16="http://schemas.microsoft.com/office/drawing/2014/main" id="{D57BCF09-13AF-2E00-820C-6D942A38E978}"/>
              </a:ext>
            </a:extLst>
          </p:cNvPr>
          <p:cNvPicPr>
            <a:picLocks noChangeAspect="1"/>
          </p:cNvPicPr>
          <p:nvPr/>
        </p:nvPicPr>
        <p:blipFill>
          <a:blip r:embed="rId3"/>
          <a:stretch>
            <a:fillRect/>
          </a:stretch>
        </p:blipFill>
        <p:spPr>
          <a:xfrm>
            <a:off x="6686550" y="561635"/>
            <a:ext cx="1866900" cy="1181100"/>
          </a:xfrm>
          <a:prstGeom prst="rect">
            <a:avLst/>
          </a:prstGeom>
        </p:spPr>
      </p:pic>
      <p:pic>
        <p:nvPicPr>
          <p:cNvPr id="12" name="Picture 11">
            <a:extLst>
              <a:ext uri="{FF2B5EF4-FFF2-40B4-BE49-F238E27FC236}">
                <a16:creationId xmlns:a16="http://schemas.microsoft.com/office/drawing/2014/main" id="{BA8AF40B-1B23-1D65-0DD9-FA1B337C87B3}"/>
              </a:ext>
            </a:extLst>
          </p:cNvPr>
          <p:cNvPicPr>
            <a:picLocks noChangeAspect="1"/>
          </p:cNvPicPr>
          <p:nvPr/>
        </p:nvPicPr>
        <p:blipFill>
          <a:blip r:embed="rId4"/>
          <a:stretch>
            <a:fillRect/>
          </a:stretch>
        </p:blipFill>
        <p:spPr>
          <a:xfrm>
            <a:off x="149772" y="128597"/>
            <a:ext cx="3640519" cy="2047176"/>
          </a:xfrm>
          <a:prstGeom prst="rect">
            <a:avLst/>
          </a:prstGeom>
        </p:spPr>
      </p:pic>
    </p:spTree>
    <p:extLst>
      <p:ext uri="{BB962C8B-B14F-4D97-AF65-F5344CB8AC3E}">
        <p14:creationId xmlns:p14="http://schemas.microsoft.com/office/powerpoint/2010/main" val="2809484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0578" y="802955"/>
            <a:ext cx="3733482" cy="1454051"/>
          </a:xfrm>
        </p:spPr>
        <p:txBody>
          <a:bodyPr>
            <a:normAutofit/>
          </a:bodyPr>
          <a:lstStyle/>
          <a:p>
            <a:r>
              <a:rPr lang="en-GB" sz="3200" u="sng" dirty="0">
                <a:solidFill>
                  <a:schemeClr val="tx2"/>
                </a:solidFill>
              </a:rPr>
              <a:t>Finessing</a:t>
            </a:r>
          </a:p>
        </p:txBody>
      </p:sp>
      <p:pic>
        <p:nvPicPr>
          <p:cNvPr id="6" name="Picture 5">
            <a:extLst>
              <a:ext uri="{FF2B5EF4-FFF2-40B4-BE49-F238E27FC236}">
                <a16:creationId xmlns:a16="http://schemas.microsoft.com/office/drawing/2014/main" id="{8C769CA8-C378-57CC-291B-712F059C79FE}"/>
              </a:ext>
            </a:extLst>
          </p:cNvPr>
          <p:cNvPicPr>
            <a:picLocks noChangeAspect="1"/>
          </p:cNvPicPr>
          <p:nvPr/>
        </p:nvPicPr>
        <p:blipFill>
          <a:blip r:embed="rId2"/>
          <a:stretch>
            <a:fillRect/>
          </a:stretch>
        </p:blipFill>
        <p:spPr>
          <a:xfrm>
            <a:off x="257255" y="2601310"/>
            <a:ext cx="3162074" cy="2134399"/>
          </a:xfrm>
          <a:prstGeom prst="rect">
            <a:avLst/>
          </a:prstGeom>
        </p:spPr>
      </p:pic>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67930" y="2421682"/>
            <a:ext cx="3733184" cy="3639289"/>
          </a:xfrm>
        </p:spPr>
        <p:txBody>
          <a:bodyPr anchor="ctr">
            <a:normAutofit/>
          </a:bodyPr>
          <a:lstStyle/>
          <a:p>
            <a:r>
              <a:rPr lang="en-GB" sz="1800" dirty="0">
                <a:solidFill>
                  <a:schemeClr val="tx2"/>
                </a:solidFill>
              </a:rPr>
              <a:t>Probably one of the first ‘Strategies’ that we were taught at bridge is the strategy of, ‘How to Finesse’.</a:t>
            </a:r>
          </a:p>
          <a:p>
            <a:r>
              <a:rPr lang="en-GB" sz="1800" dirty="0">
                <a:solidFill>
                  <a:schemeClr val="tx2"/>
                </a:solidFill>
              </a:rPr>
              <a:t>The big question is: Were we taught how to finesse in more complex situations?</a:t>
            </a:r>
          </a:p>
          <a:p>
            <a:r>
              <a:rPr lang="en-GB" sz="1800" dirty="0">
                <a:solidFill>
                  <a:schemeClr val="tx2"/>
                </a:solidFill>
              </a:rPr>
              <a:t>Let us find out by looking at boards 23 and 17, where our finessing skills are put to the test.</a:t>
            </a:r>
          </a:p>
          <a:p>
            <a:endParaRPr lang="en-GB" sz="1600" dirty="0">
              <a:solidFill>
                <a:schemeClr val="tx2"/>
              </a:solidFill>
            </a:endParaRPr>
          </a:p>
          <a:p>
            <a:pPr marL="0" indent="0">
              <a:buNone/>
            </a:pPr>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57</a:t>
            </a:fld>
            <a:endParaRPr lang="en-GB"/>
          </a:p>
        </p:txBody>
      </p:sp>
    </p:spTree>
    <p:extLst>
      <p:ext uri="{BB962C8B-B14F-4D97-AF65-F5344CB8AC3E}">
        <p14:creationId xmlns:p14="http://schemas.microsoft.com/office/powerpoint/2010/main" val="3048940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0531F7-B98F-7E77-3F1B-AA20D42F868F}"/>
              </a:ext>
            </a:extLst>
          </p:cNvPr>
          <p:cNvSpPr>
            <a:spLocks noGrp="1"/>
          </p:cNvSpPr>
          <p:nvPr>
            <p:ph type="sldNum" sz="quarter" idx="12"/>
          </p:nvPr>
        </p:nvSpPr>
        <p:spPr/>
        <p:txBody>
          <a:bodyPr/>
          <a:lstStyle/>
          <a:p>
            <a:fld id="{93052490-416F-40F1-AA8E-D4C3D13C235F}" type="slidenum">
              <a:rPr lang="en-GB" smtClean="0"/>
              <a:t>58</a:t>
            </a:fld>
            <a:endParaRPr lang="en-GB"/>
          </a:p>
        </p:txBody>
      </p:sp>
      <p:pic>
        <p:nvPicPr>
          <p:cNvPr id="6" name="Picture 5">
            <a:extLst>
              <a:ext uri="{FF2B5EF4-FFF2-40B4-BE49-F238E27FC236}">
                <a16:creationId xmlns:a16="http://schemas.microsoft.com/office/drawing/2014/main" id="{3531A429-AAF4-845C-48F6-E24B0BC0B085}"/>
              </a:ext>
            </a:extLst>
          </p:cNvPr>
          <p:cNvPicPr>
            <a:picLocks noChangeAspect="1"/>
          </p:cNvPicPr>
          <p:nvPr/>
        </p:nvPicPr>
        <p:blipFill>
          <a:blip r:embed="rId2"/>
          <a:stretch>
            <a:fillRect/>
          </a:stretch>
        </p:blipFill>
        <p:spPr>
          <a:xfrm>
            <a:off x="2112818" y="0"/>
            <a:ext cx="4918364" cy="6858000"/>
          </a:xfrm>
          <a:prstGeom prst="rect">
            <a:avLst/>
          </a:prstGeom>
        </p:spPr>
      </p:pic>
    </p:spTree>
    <p:extLst>
      <p:ext uri="{BB962C8B-B14F-4D97-AF65-F5344CB8AC3E}">
        <p14:creationId xmlns:p14="http://schemas.microsoft.com/office/powerpoint/2010/main" val="4240149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Finessing (Board 23</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4548354"/>
            <a:ext cx="9185227" cy="2349064"/>
          </a:xfrm>
        </p:spPr>
        <p:txBody>
          <a:bodyPr>
            <a:normAutofit/>
          </a:bodyPr>
          <a:lstStyle/>
          <a:p>
            <a:r>
              <a:rPr lang="en-GB" sz="1800" dirty="0">
                <a:sym typeface="Wingdings" panose="05000000000000000000" pitchFamily="2" charset="2"/>
              </a:rPr>
              <a:t>Technically no ‘Gold Medals’ are to be handed out on this board as most of the declarers led the Jack of Hearts at some stage which meant that four Heart tricks could never be achieved.</a:t>
            </a:r>
          </a:p>
          <a:p>
            <a:r>
              <a:rPr lang="en-GB" sz="1800" dirty="0">
                <a:sym typeface="Wingdings" panose="05000000000000000000" pitchFamily="2" charset="2"/>
              </a:rPr>
              <a:t>I am going to give Coral Fallon the ‘Benefit of the Doubt’ and award Coral a ‘Silver Medal’.</a:t>
            </a:r>
          </a:p>
          <a:p>
            <a:r>
              <a:rPr lang="en-GB" sz="1800" dirty="0">
                <a:sym typeface="Wingdings" panose="05000000000000000000" pitchFamily="2" charset="2"/>
              </a:rPr>
              <a:t>Coral correctly initially led a small Heart from dummy and received a ‘Helping Hand’ when the King appeared, so she had no trouble collecting her nine tricks.</a:t>
            </a:r>
          </a:p>
          <a:p>
            <a:r>
              <a:rPr lang="en-GB" sz="1800" dirty="0">
                <a:sym typeface="Wingdings" panose="05000000000000000000" pitchFamily="2" charset="2"/>
              </a:rPr>
              <a:t>The big question is whether she would have led a small Heart from dummy, the second time?</a:t>
            </a:r>
          </a:p>
          <a:p>
            <a:r>
              <a:rPr lang="en-GB" sz="1800" dirty="0">
                <a:sym typeface="Wingdings" panose="05000000000000000000" pitchFamily="2" charset="2"/>
              </a:rPr>
              <a:t>Only Coral knows that.</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59</a:t>
            </a:fld>
            <a:endParaRPr lang="en-GB"/>
          </a:p>
        </p:txBody>
      </p:sp>
      <p:pic>
        <p:nvPicPr>
          <p:cNvPr id="6" name="Picture 5">
            <a:extLst>
              <a:ext uri="{FF2B5EF4-FFF2-40B4-BE49-F238E27FC236}">
                <a16:creationId xmlns:a16="http://schemas.microsoft.com/office/drawing/2014/main" id="{A1873A5D-03E6-E409-1FE7-1F318257CC4D}"/>
              </a:ext>
            </a:extLst>
          </p:cNvPr>
          <p:cNvPicPr>
            <a:picLocks noChangeAspect="1"/>
          </p:cNvPicPr>
          <p:nvPr/>
        </p:nvPicPr>
        <p:blipFill>
          <a:blip r:embed="rId2"/>
          <a:stretch>
            <a:fillRect/>
          </a:stretch>
        </p:blipFill>
        <p:spPr>
          <a:xfrm>
            <a:off x="911861" y="1993243"/>
            <a:ext cx="7245139" cy="2548814"/>
          </a:xfrm>
          <a:prstGeom prst="rect">
            <a:avLst/>
          </a:prstGeom>
        </p:spPr>
      </p:pic>
      <p:pic>
        <p:nvPicPr>
          <p:cNvPr id="9" name="Picture 8">
            <a:extLst>
              <a:ext uri="{FF2B5EF4-FFF2-40B4-BE49-F238E27FC236}">
                <a16:creationId xmlns:a16="http://schemas.microsoft.com/office/drawing/2014/main" id="{8D9B847C-34A1-5D3D-BE66-1FF7EEBCA60F}"/>
              </a:ext>
            </a:extLst>
          </p:cNvPr>
          <p:cNvPicPr>
            <a:picLocks noChangeAspect="1"/>
          </p:cNvPicPr>
          <p:nvPr/>
        </p:nvPicPr>
        <p:blipFill>
          <a:blip r:embed="rId3"/>
          <a:stretch>
            <a:fillRect/>
          </a:stretch>
        </p:blipFill>
        <p:spPr>
          <a:xfrm>
            <a:off x="6836814" y="546210"/>
            <a:ext cx="1800225" cy="1162050"/>
          </a:xfrm>
          <a:prstGeom prst="rect">
            <a:avLst/>
          </a:prstGeom>
        </p:spPr>
      </p:pic>
      <p:pic>
        <p:nvPicPr>
          <p:cNvPr id="12" name="Picture 11">
            <a:extLst>
              <a:ext uri="{FF2B5EF4-FFF2-40B4-BE49-F238E27FC236}">
                <a16:creationId xmlns:a16="http://schemas.microsoft.com/office/drawing/2014/main" id="{0C7AFECE-CDBC-C984-EEFC-8B751B87F4C7}"/>
              </a:ext>
            </a:extLst>
          </p:cNvPr>
          <p:cNvPicPr>
            <a:picLocks noChangeAspect="1"/>
          </p:cNvPicPr>
          <p:nvPr/>
        </p:nvPicPr>
        <p:blipFill>
          <a:blip r:embed="rId4"/>
          <a:stretch>
            <a:fillRect/>
          </a:stretch>
        </p:blipFill>
        <p:spPr>
          <a:xfrm>
            <a:off x="189186" y="90553"/>
            <a:ext cx="3365937" cy="1902689"/>
          </a:xfrm>
          <a:prstGeom prst="rect">
            <a:avLst/>
          </a:prstGeom>
        </p:spPr>
      </p:pic>
    </p:spTree>
    <p:extLst>
      <p:ext uri="{BB962C8B-B14F-4D97-AF65-F5344CB8AC3E}">
        <p14:creationId xmlns:p14="http://schemas.microsoft.com/office/powerpoint/2010/main" val="257379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1844566" y="274638"/>
            <a:ext cx="6842233" cy="1143000"/>
          </a:xfrm>
        </p:spPr>
        <p:txBody>
          <a:bodyPr>
            <a:normAutofit/>
          </a:bodyPr>
          <a:lstStyle/>
          <a:p>
            <a:r>
              <a:rPr lang="en-GB" sz="2000" u="sng" dirty="0"/>
              <a:t>Count our Tricks (Board 21</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283779" y="4774253"/>
            <a:ext cx="8741979" cy="1949739"/>
          </a:xfrm>
        </p:spPr>
        <p:txBody>
          <a:bodyPr>
            <a:normAutofit/>
          </a:bodyPr>
          <a:lstStyle/>
          <a:p>
            <a:r>
              <a:rPr lang="en-GB" sz="1800" dirty="0">
                <a:sym typeface="Wingdings" panose="05000000000000000000" pitchFamily="2" charset="2"/>
              </a:rPr>
              <a:t>Two ‘Gold Medals’ are awarded on this board, namely to Graham Randall and Brian Davies, who were ‘Card Perfect’.</a:t>
            </a:r>
          </a:p>
          <a:p>
            <a:r>
              <a:rPr lang="en-GB" sz="1800" dirty="0">
                <a:sym typeface="Wingdings" panose="05000000000000000000" pitchFamily="2" charset="2"/>
              </a:rPr>
              <a:t>Everyone else either relied on ‘Luck’ or ‘Poor Defending’.</a:t>
            </a:r>
          </a:p>
          <a:p>
            <a:r>
              <a:rPr lang="en-GB" sz="1800" dirty="0">
                <a:sym typeface="Wingdings" panose="05000000000000000000" pitchFamily="2" charset="2"/>
              </a:rPr>
              <a:t>No ‘Medals’ will be awarded to ‘Lucky’ declarers.</a:t>
            </a:r>
          </a:p>
          <a:p>
            <a:r>
              <a:rPr lang="en-GB" sz="1800" dirty="0">
                <a:sym typeface="Wingdings" panose="05000000000000000000" pitchFamily="2" charset="2"/>
              </a:rPr>
              <a:t>The key is to go through the ‘5 Steps’ and realise that just one extra trick is required and that will come from the Heart suit, which involves no guessing.</a:t>
            </a:r>
          </a:p>
        </p:txBody>
      </p:sp>
      <p:sp>
        <p:nvSpPr>
          <p:cNvPr id="4" name="Slide Number Placeholder 3">
            <a:extLst>
              <a:ext uri="{FF2B5EF4-FFF2-40B4-BE49-F238E27FC236}">
                <a16:creationId xmlns:a16="http://schemas.microsoft.com/office/drawing/2014/main" id="{9212AACE-4525-6FC4-157F-8DB84A391B59}"/>
              </a:ext>
            </a:extLst>
          </p:cNvPr>
          <p:cNvSpPr>
            <a:spLocks noGrp="1"/>
          </p:cNvSpPr>
          <p:nvPr>
            <p:ph type="sldNum" sz="quarter" idx="12"/>
          </p:nvPr>
        </p:nvSpPr>
        <p:spPr/>
        <p:txBody>
          <a:bodyPr/>
          <a:lstStyle/>
          <a:p>
            <a:fld id="{93052490-416F-40F1-AA8E-D4C3D13C235F}" type="slidenum">
              <a:rPr lang="en-GB" smtClean="0"/>
              <a:t>6</a:t>
            </a:fld>
            <a:endParaRPr lang="en-GB"/>
          </a:p>
        </p:txBody>
      </p:sp>
      <p:pic>
        <p:nvPicPr>
          <p:cNvPr id="7" name="Picture 6">
            <a:extLst>
              <a:ext uri="{FF2B5EF4-FFF2-40B4-BE49-F238E27FC236}">
                <a16:creationId xmlns:a16="http://schemas.microsoft.com/office/drawing/2014/main" id="{C4CF8B82-1F3A-C004-414E-0E0BB94CB9E3}"/>
              </a:ext>
            </a:extLst>
          </p:cNvPr>
          <p:cNvPicPr>
            <a:picLocks noChangeAspect="1"/>
          </p:cNvPicPr>
          <p:nvPr/>
        </p:nvPicPr>
        <p:blipFill>
          <a:blip r:embed="rId2"/>
          <a:stretch>
            <a:fillRect/>
          </a:stretch>
        </p:blipFill>
        <p:spPr>
          <a:xfrm>
            <a:off x="374622" y="1963830"/>
            <a:ext cx="8140711" cy="2802540"/>
          </a:xfrm>
          <a:prstGeom prst="rect">
            <a:avLst/>
          </a:prstGeom>
        </p:spPr>
      </p:pic>
      <p:pic>
        <p:nvPicPr>
          <p:cNvPr id="11" name="Picture 10">
            <a:extLst>
              <a:ext uri="{FF2B5EF4-FFF2-40B4-BE49-F238E27FC236}">
                <a16:creationId xmlns:a16="http://schemas.microsoft.com/office/drawing/2014/main" id="{4D761AEC-16FE-21AD-31B3-2B6E8A17C3A9}"/>
              </a:ext>
            </a:extLst>
          </p:cNvPr>
          <p:cNvPicPr>
            <a:picLocks noChangeAspect="1"/>
          </p:cNvPicPr>
          <p:nvPr/>
        </p:nvPicPr>
        <p:blipFill>
          <a:blip r:embed="rId3"/>
          <a:stretch>
            <a:fillRect/>
          </a:stretch>
        </p:blipFill>
        <p:spPr>
          <a:xfrm>
            <a:off x="191793" y="55179"/>
            <a:ext cx="3254616" cy="1839174"/>
          </a:xfrm>
          <a:prstGeom prst="rect">
            <a:avLst/>
          </a:prstGeom>
        </p:spPr>
      </p:pic>
      <p:pic>
        <p:nvPicPr>
          <p:cNvPr id="14" name="Picture 13">
            <a:extLst>
              <a:ext uri="{FF2B5EF4-FFF2-40B4-BE49-F238E27FC236}">
                <a16:creationId xmlns:a16="http://schemas.microsoft.com/office/drawing/2014/main" id="{40B7EC77-14F4-4E5C-CB5F-161C72D5B6B5}"/>
              </a:ext>
            </a:extLst>
          </p:cNvPr>
          <p:cNvPicPr>
            <a:picLocks noChangeAspect="1"/>
          </p:cNvPicPr>
          <p:nvPr/>
        </p:nvPicPr>
        <p:blipFill>
          <a:blip r:embed="rId4"/>
          <a:stretch>
            <a:fillRect/>
          </a:stretch>
        </p:blipFill>
        <p:spPr>
          <a:xfrm>
            <a:off x="7042424" y="282521"/>
            <a:ext cx="1838325" cy="1143000"/>
          </a:xfrm>
          <a:prstGeom prst="rect">
            <a:avLst/>
          </a:prstGeom>
        </p:spPr>
      </p:pic>
    </p:spTree>
    <p:extLst>
      <p:ext uri="{BB962C8B-B14F-4D97-AF65-F5344CB8AC3E}">
        <p14:creationId xmlns:p14="http://schemas.microsoft.com/office/powerpoint/2010/main" val="475117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Finessing (Guiding Principle)</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165538" y="1190287"/>
            <a:ext cx="8592208" cy="5438097"/>
          </a:xfrm>
        </p:spPr>
        <p:txBody>
          <a:bodyPr>
            <a:normAutofit/>
          </a:bodyPr>
          <a:lstStyle/>
          <a:p>
            <a:pPr marL="0" indent="0">
              <a:buNone/>
            </a:pPr>
            <a:endParaRPr lang="en-GB" sz="1800" dirty="0"/>
          </a:p>
          <a:p>
            <a:pPr marL="0" indent="0">
              <a:buNone/>
            </a:pPr>
            <a:r>
              <a:rPr lang="en-GB" sz="1800" dirty="0"/>
              <a:t>If you have sufficient entries, do not play an honour when finessing on either of the first two rounds of the suit with holdings such as:</a:t>
            </a:r>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endParaRPr lang="en-GB" dirty="0"/>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60</a:t>
            </a:fld>
            <a:endParaRPr lang="en-GB"/>
          </a:p>
        </p:txBody>
      </p:sp>
      <p:pic>
        <p:nvPicPr>
          <p:cNvPr id="6" name="Picture 5">
            <a:extLst>
              <a:ext uri="{FF2B5EF4-FFF2-40B4-BE49-F238E27FC236}">
                <a16:creationId xmlns:a16="http://schemas.microsoft.com/office/drawing/2014/main" id="{51219B55-68EF-F6DF-2155-21FE00ADAE1C}"/>
              </a:ext>
            </a:extLst>
          </p:cNvPr>
          <p:cNvPicPr>
            <a:picLocks noChangeAspect="1"/>
          </p:cNvPicPr>
          <p:nvPr/>
        </p:nvPicPr>
        <p:blipFill>
          <a:blip r:embed="rId2"/>
          <a:stretch>
            <a:fillRect/>
          </a:stretch>
        </p:blipFill>
        <p:spPr>
          <a:xfrm>
            <a:off x="1648151" y="3619170"/>
            <a:ext cx="802728" cy="802728"/>
          </a:xfrm>
          <a:prstGeom prst="rect">
            <a:avLst/>
          </a:prstGeom>
        </p:spPr>
      </p:pic>
      <p:pic>
        <p:nvPicPr>
          <p:cNvPr id="11" name="Picture 10">
            <a:extLst>
              <a:ext uri="{FF2B5EF4-FFF2-40B4-BE49-F238E27FC236}">
                <a16:creationId xmlns:a16="http://schemas.microsoft.com/office/drawing/2014/main" id="{213F48EF-0177-BE24-FC59-69D35D8C7295}"/>
              </a:ext>
            </a:extLst>
          </p:cNvPr>
          <p:cNvPicPr>
            <a:picLocks noChangeAspect="1"/>
          </p:cNvPicPr>
          <p:nvPr/>
        </p:nvPicPr>
        <p:blipFill>
          <a:blip r:embed="rId2"/>
          <a:stretch>
            <a:fillRect/>
          </a:stretch>
        </p:blipFill>
        <p:spPr>
          <a:xfrm>
            <a:off x="6151836" y="3619170"/>
            <a:ext cx="802728" cy="802728"/>
          </a:xfrm>
          <a:prstGeom prst="rect">
            <a:avLst/>
          </a:prstGeom>
        </p:spPr>
      </p:pic>
      <p:pic>
        <p:nvPicPr>
          <p:cNvPr id="7" name="Picture 6">
            <a:extLst>
              <a:ext uri="{FF2B5EF4-FFF2-40B4-BE49-F238E27FC236}">
                <a16:creationId xmlns:a16="http://schemas.microsoft.com/office/drawing/2014/main" id="{2B9EF69A-4FF5-A041-3B92-014684D4CF2F}"/>
              </a:ext>
            </a:extLst>
          </p:cNvPr>
          <p:cNvPicPr>
            <a:picLocks noChangeAspect="1"/>
          </p:cNvPicPr>
          <p:nvPr/>
        </p:nvPicPr>
        <p:blipFill>
          <a:blip r:embed="rId3"/>
          <a:stretch>
            <a:fillRect/>
          </a:stretch>
        </p:blipFill>
        <p:spPr>
          <a:xfrm>
            <a:off x="949540" y="2619370"/>
            <a:ext cx="2457450" cy="533400"/>
          </a:xfrm>
          <a:prstGeom prst="rect">
            <a:avLst/>
          </a:prstGeom>
        </p:spPr>
      </p:pic>
      <p:pic>
        <p:nvPicPr>
          <p:cNvPr id="12" name="Picture 11">
            <a:extLst>
              <a:ext uri="{FF2B5EF4-FFF2-40B4-BE49-F238E27FC236}">
                <a16:creationId xmlns:a16="http://schemas.microsoft.com/office/drawing/2014/main" id="{5DBE4672-E772-DAD2-119B-C6E08E2DDB7C}"/>
              </a:ext>
            </a:extLst>
          </p:cNvPr>
          <p:cNvPicPr>
            <a:picLocks noChangeAspect="1"/>
          </p:cNvPicPr>
          <p:nvPr/>
        </p:nvPicPr>
        <p:blipFill>
          <a:blip r:embed="rId4"/>
          <a:stretch>
            <a:fillRect/>
          </a:stretch>
        </p:blipFill>
        <p:spPr>
          <a:xfrm>
            <a:off x="997165" y="4913692"/>
            <a:ext cx="2409825" cy="523875"/>
          </a:xfrm>
          <a:prstGeom prst="rect">
            <a:avLst/>
          </a:prstGeom>
        </p:spPr>
      </p:pic>
      <p:pic>
        <p:nvPicPr>
          <p:cNvPr id="16" name="Picture 15">
            <a:extLst>
              <a:ext uri="{FF2B5EF4-FFF2-40B4-BE49-F238E27FC236}">
                <a16:creationId xmlns:a16="http://schemas.microsoft.com/office/drawing/2014/main" id="{2104324A-6875-D957-12B6-D692E25A9F83}"/>
              </a:ext>
            </a:extLst>
          </p:cNvPr>
          <p:cNvPicPr>
            <a:picLocks noChangeAspect="1"/>
          </p:cNvPicPr>
          <p:nvPr/>
        </p:nvPicPr>
        <p:blipFill>
          <a:blip r:embed="rId5"/>
          <a:stretch>
            <a:fillRect/>
          </a:stretch>
        </p:blipFill>
        <p:spPr>
          <a:xfrm>
            <a:off x="5001939" y="4932742"/>
            <a:ext cx="2419350" cy="504825"/>
          </a:xfrm>
          <a:prstGeom prst="rect">
            <a:avLst/>
          </a:prstGeom>
        </p:spPr>
      </p:pic>
      <p:pic>
        <p:nvPicPr>
          <p:cNvPr id="18" name="Picture 17">
            <a:extLst>
              <a:ext uri="{FF2B5EF4-FFF2-40B4-BE49-F238E27FC236}">
                <a16:creationId xmlns:a16="http://schemas.microsoft.com/office/drawing/2014/main" id="{4F700EF7-A661-4148-A3B9-D7787C0FD168}"/>
              </a:ext>
            </a:extLst>
          </p:cNvPr>
          <p:cNvPicPr>
            <a:picLocks noChangeAspect="1"/>
          </p:cNvPicPr>
          <p:nvPr/>
        </p:nvPicPr>
        <p:blipFill>
          <a:blip r:embed="rId6"/>
          <a:stretch>
            <a:fillRect/>
          </a:stretch>
        </p:blipFill>
        <p:spPr>
          <a:xfrm>
            <a:off x="5001939" y="2638839"/>
            <a:ext cx="2495550" cy="523875"/>
          </a:xfrm>
          <a:prstGeom prst="rect">
            <a:avLst/>
          </a:prstGeom>
        </p:spPr>
      </p:pic>
    </p:spTree>
    <p:extLst>
      <p:ext uri="{BB962C8B-B14F-4D97-AF65-F5344CB8AC3E}">
        <p14:creationId xmlns:p14="http://schemas.microsoft.com/office/powerpoint/2010/main" val="1975031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46AB3B-EFDA-1FE8-799B-F294BE751019}"/>
              </a:ext>
            </a:extLst>
          </p:cNvPr>
          <p:cNvSpPr>
            <a:spLocks noGrp="1"/>
          </p:cNvSpPr>
          <p:nvPr>
            <p:ph type="sldNum" sz="quarter" idx="12"/>
          </p:nvPr>
        </p:nvSpPr>
        <p:spPr/>
        <p:txBody>
          <a:bodyPr/>
          <a:lstStyle/>
          <a:p>
            <a:fld id="{93052490-416F-40F1-AA8E-D4C3D13C235F}" type="slidenum">
              <a:rPr lang="en-GB" smtClean="0"/>
              <a:t>61</a:t>
            </a:fld>
            <a:endParaRPr lang="en-GB"/>
          </a:p>
        </p:txBody>
      </p:sp>
      <p:pic>
        <p:nvPicPr>
          <p:cNvPr id="3" name="Picture 2">
            <a:extLst>
              <a:ext uri="{FF2B5EF4-FFF2-40B4-BE49-F238E27FC236}">
                <a16:creationId xmlns:a16="http://schemas.microsoft.com/office/drawing/2014/main" id="{A68701BB-EAFD-1C9B-8B59-D42196B858EF}"/>
              </a:ext>
            </a:extLst>
          </p:cNvPr>
          <p:cNvPicPr>
            <a:picLocks noChangeAspect="1"/>
          </p:cNvPicPr>
          <p:nvPr/>
        </p:nvPicPr>
        <p:blipFill>
          <a:blip r:embed="rId2"/>
          <a:stretch>
            <a:fillRect/>
          </a:stretch>
        </p:blipFill>
        <p:spPr>
          <a:xfrm>
            <a:off x="1995314" y="0"/>
            <a:ext cx="5153372" cy="6858000"/>
          </a:xfrm>
          <a:prstGeom prst="rect">
            <a:avLst/>
          </a:prstGeom>
        </p:spPr>
      </p:pic>
    </p:spTree>
    <p:extLst>
      <p:ext uri="{BB962C8B-B14F-4D97-AF65-F5344CB8AC3E}">
        <p14:creationId xmlns:p14="http://schemas.microsoft.com/office/powerpoint/2010/main" val="3082909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Finessing (Board 17</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147447"/>
            <a:ext cx="8184117" cy="1805151"/>
          </a:xfrm>
        </p:spPr>
        <p:txBody>
          <a:bodyPr>
            <a:normAutofit/>
          </a:bodyPr>
          <a:lstStyle/>
          <a:p>
            <a:r>
              <a:rPr lang="en-GB" sz="1800" dirty="0">
                <a:sym typeface="Wingdings" panose="05000000000000000000" pitchFamily="2" charset="2"/>
              </a:rPr>
              <a:t>Five declarers correctly led the 9 of Hearts for the first Heart finesse.</a:t>
            </a:r>
          </a:p>
          <a:p>
            <a:r>
              <a:rPr lang="en-GB" sz="1800" dirty="0">
                <a:sym typeface="Wingdings" panose="05000000000000000000" pitchFamily="2" charset="2"/>
              </a:rPr>
              <a:t>So five ‘Gold Medals’ go to, Graham Randall, Ian Moss, Linda Fleet, Pat Johnson and Christine Wood.</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62</a:t>
            </a:fld>
            <a:endParaRPr lang="en-GB"/>
          </a:p>
        </p:txBody>
      </p:sp>
      <p:pic>
        <p:nvPicPr>
          <p:cNvPr id="6" name="Picture 5">
            <a:extLst>
              <a:ext uri="{FF2B5EF4-FFF2-40B4-BE49-F238E27FC236}">
                <a16:creationId xmlns:a16="http://schemas.microsoft.com/office/drawing/2014/main" id="{0CFCD480-BDA8-9078-73EA-B064A9CD8017}"/>
              </a:ext>
            </a:extLst>
          </p:cNvPr>
          <p:cNvPicPr>
            <a:picLocks noChangeAspect="1"/>
          </p:cNvPicPr>
          <p:nvPr/>
        </p:nvPicPr>
        <p:blipFill>
          <a:blip r:embed="rId2"/>
          <a:stretch>
            <a:fillRect/>
          </a:stretch>
        </p:blipFill>
        <p:spPr>
          <a:xfrm>
            <a:off x="530656" y="2301767"/>
            <a:ext cx="7426989" cy="2663242"/>
          </a:xfrm>
          <a:prstGeom prst="rect">
            <a:avLst/>
          </a:prstGeom>
        </p:spPr>
      </p:pic>
      <p:pic>
        <p:nvPicPr>
          <p:cNvPr id="9" name="Picture 8">
            <a:extLst>
              <a:ext uri="{FF2B5EF4-FFF2-40B4-BE49-F238E27FC236}">
                <a16:creationId xmlns:a16="http://schemas.microsoft.com/office/drawing/2014/main" id="{A3CB3572-3F88-35E9-1F24-F761CBCE8BB8}"/>
              </a:ext>
            </a:extLst>
          </p:cNvPr>
          <p:cNvPicPr>
            <a:picLocks noChangeAspect="1"/>
          </p:cNvPicPr>
          <p:nvPr/>
        </p:nvPicPr>
        <p:blipFill>
          <a:blip r:embed="rId3"/>
          <a:stretch>
            <a:fillRect/>
          </a:stretch>
        </p:blipFill>
        <p:spPr>
          <a:xfrm>
            <a:off x="7003009" y="457077"/>
            <a:ext cx="1838325" cy="1143000"/>
          </a:xfrm>
          <a:prstGeom prst="rect">
            <a:avLst/>
          </a:prstGeom>
        </p:spPr>
      </p:pic>
      <p:pic>
        <p:nvPicPr>
          <p:cNvPr id="12" name="Picture 11">
            <a:extLst>
              <a:ext uri="{FF2B5EF4-FFF2-40B4-BE49-F238E27FC236}">
                <a16:creationId xmlns:a16="http://schemas.microsoft.com/office/drawing/2014/main" id="{EF922CAD-6E04-834C-59A2-31BB10FC351F}"/>
              </a:ext>
            </a:extLst>
          </p:cNvPr>
          <p:cNvPicPr>
            <a:picLocks noChangeAspect="1"/>
          </p:cNvPicPr>
          <p:nvPr/>
        </p:nvPicPr>
        <p:blipFill>
          <a:blip r:embed="rId4"/>
          <a:stretch>
            <a:fillRect/>
          </a:stretch>
        </p:blipFill>
        <p:spPr>
          <a:xfrm>
            <a:off x="212835" y="101867"/>
            <a:ext cx="3773620" cy="2084873"/>
          </a:xfrm>
          <a:prstGeom prst="rect">
            <a:avLst/>
          </a:prstGeom>
        </p:spPr>
      </p:pic>
    </p:spTree>
    <p:extLst>
      <p:ext uri="{BB962C8B-B14F-4D97-AF65-F5344CB8AC3E}">
        <p14:creationId xmlns:p14="http://schemas.microsoft.com/office/powerpoint/2010/main" val="3252328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Suit Combinations</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229600" cy="5438097"/>
          </a:xfrm>
        </p:spPr>
        <p:txBody>
          <a:bodyPr>
            <a:normAutofit/>
          </a:bodyPr>
          <a:lstStyle/>
          <a:p>
            <a:r>
              <a:rPr lang="en-GB" sz="1800" dirty="0"/>
              <a:t>This is probably the most ‘Boring’ bit about bridge.</a:t>
            </a:r>
          </a:p>
          <a:p>
            <a:r>
              <a:rPr lang="en-GB" sz="1800" dirty="0"/>
              <a:t>‘Going Back to School’ and learning how to play certain ‘Suit Combinations’.</a:t>
            </a:r>
          </a:p>
          <a:p>
            <a:r>
              <a:rPr lang="en-GB" sz="1800" dirty="0"/>
              <a:t>For example:</a:t>
            </a:r>
          </a:p>
          <a:p>
            <a:r>
              <a:rPr lang="en-GB" sz="1800" dirty="0"/>
              <a:t>How would you play this suit combination?</a:t>
            </a:r>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r>
              <a:rPr lang="en-GB" sz="1800" dirty="0"/>
              <a:t>You have plenty of entries and you require three tricks?</a:t>
            </a:r>
          </a:p>
          <a:p>
            <a:r>
              <a:rPr lang="en-GB" sz="1800" dirty="0"/>
              <a:t>I can tell you that there is a 77.6149% chance that you will make at least 3 tricks.</a:t>
            </a:r>
          </a:p>
          <a:p>
            <a:r>
              <a:rPr lang="en-GB" sz="1800" dirty="0"/>
              <a:t>Would you play any differently, if you are required to make all four tricks?</a:t>
            </a:r>
          </a:p>
          <a:p>
            <a:endParaRPr lang="en-GB" sz="1800" dirty="0"/>
          </a:p>
          <a:p>
            <a:r>
              <a:rPr lang="en-GB" sz="1800" dirty="0"/>
              <a:t>Whilst you think about that, let us look at board 9, where knowing how to play our ‘Suit Combinations’ comes in very handy.</a:t>
            </a:r>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63</a:t>
            </a:fld>
            <a:endParaRPr lang="en-GB"/>
          </a:p>
        </p:txBody>
      </p:sp>
      <p:pic>
        <p:nvPicPr>
          <p:cNvPr id="6" name="Picture 5">
            <a:extLst>
              <a:ext uri="{FF2B5EF4-FFF2-40B4-BE49-F238E27FC236}">
                <a16:creationId xmlns:a16="http://schemas.microsoft.com/office/drawing/2014/main" id="{A7362B8C-F694-23AE-8F5F-F5165F1D7DDE}"/>
              </a:ext>
            </a:extLst>
          </p:cNvPr>
          <p:cNvPicPr>
            <a:picLocks noChangeAspect="1"/>
          </p:cNvPicPr>
          <p:nvPr/>
        </p:nvPicPr>
        <p:blipFill>
          <a:blip r:embed="rId2"/>
          <a:stretch>
            <a:fillRect/>
          </a:stretch>
        </p:blipFill>
        <p:spPr>
          <a:xfrm>
            <a:off x="2634812" y="2675212"/>
            <a:ext cx="3086100" cy="514350"/>
          </a:xfrm>
          <a:prstGeom prst="rect">
            <a:avLst/>
          </a:prstGeom>
        </p:spPr>
      </p:pic>
      <p:pic>
        <p:nvPicPr>
          <p:cNvPr id="8" name="Picture 7">
            <a:extLst>
              <a:ext uri="{FF2B5EF4-FFF2-40B4-BE49-F238E27FC236}">
                <a16:creationId xmlns:a16="http://schemas.microsoft.com/office/drawing/2014/main" id="{CD72C774-BFE0-1402-2DA4-3EBB2C7211EE}"/>
              </a:ext>
            </a:extLst>
          </p:cNvPr>
          <p:cNvPicPr>
            <a:picLocks noChangeAspect="1"/>
          </p:cNvPicPr>
          <p:nvPr/>
        </p:nvPicPr>
        <p:blipFill>
          <a:blip r:embed="rId3"/>
          <a:stretch>
            <a:fillRect/>
          </a:stretch>
        </p:blipFill>
        <p:spPr>
          <a:xfrm>
            <a:off x="2634812" y="3506019"/>
            <a:ext cx="2486025" cy="523875"/>
          </a:xfrm>
          <a:prstGeom prst="rect">
            <a:avLst/>
          </a:prstGeom>
        </p:spPr>
      </p:pic>
    </p:spTree>
    <p:extLst>
      <p:ext uri="{BB962C8B-B14F-4D97-AF65-F5344CB8AC3E}">
        <p14:creationId xmlns:p14="http://schemas.microsoft.com/office/powerpoint/2010/main" val="4167410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DF2283-3F44-3F5F-1407-94A8F4217672}"/>
              </a:ext>
            </a:extLst>
          </p:cNvPr>
          <p:cNvSpPr>
            <a:spLocks noGrp="1"/>
          </p:cNvSpPr>
          <p:nvPr>
            <p:ph type="sldNum" sz="quarter" idx="12"/>
          </p:nvPr>
        </p:nvSpPr>
        <p:spPr/>
        <p:txBody>
          <a:bodyPr/>
          <a:lstStyle/>
          <a:p>
            <a:fld id="{93052490-416F-40F1-AA8E-D4C3D13C235F}" type="slidenum">
              <a:rPr lang="en-GB" smtClean="0"/>
              <a:t>64</a:t>
            </a:fld>
            <a:endParaRPr lang="en-GB"/>
          </a:p>
        </p:txBody>
      </p:sp>
      <p:pic>
        <p:nvPicPr>
          <p:cNvPr id="6" name="Picture 5">
            <a:extLst>
              <a:ext uri="{FF2B5EF4-FFF2-40B4-BE49-F238E27FC236}">
                <a16:creationId xmlns:a16="http://schemas.microsoft.com/office/drawing/2014/main" id="{8DEFA8D4-A097-AA1F-4B2E-C6E0919432CC}"/>
              </a:ext>
            </a:extLst>
          </p:cNvPr>
          <p:cNvPicPr>
            <a:picLocks noChangeAspect="1"/>
          </p:cNvPicPr>
          <p:nvPr/>
        </p:nvPicPr>
        <p:blipFill>
          <a:blip r:embed="rId2"/>
          <a:stretch>
            <a:fillRect/>
          </a:stretch>
        </p:blipFill>
        <p:spPr>
          <a:xfrm>
            <a:off x="2048256" y="0"/>
            <a:ext cx="5047488" cy="6858000"/>
          </a:xfrm>
          <a:prstGeom prst="rect">
            <a:avLst/>
          </a:prstGeom>
        </p:spPr>
      </p:pic>
    </p:spTree>
    <p:extLst>
      <p:ext uri="{BB962C8B-B14F-4D97-AF65-F5344CB8AC3E}">
        <p14:creationId xmlns:p14="http://schemas.microsoft.com/office/powerpoint/2010/main" val="402048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Suit Combinations (Board 9</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060734"/>
            <a:ext cx="9185227" cy="1805151"/>
          </a:xfrm>
        </p:spPr>
        <p:txBody>
          <a:bodyPr>
            <a:normAutofit/>
          </a:bodyPr>
          <a:lstStyle/>
          <a:p>
            <a:r>
              <a:rPr lang="en-GB" sz="1800" dirty="0">
                <a:sym typeface="Wingdings" panose="05000000000000000000" pitchFamily="2" charset="2"/>
              </a:rPr>
              <a:t>Only one ‘Gold Medal’ to be given out here and that is to Ian Moss, who was the only declarer to play a Heart towards the nine.</a:t>
            </a:r>
          </a:p>
          <a:p>
            <a:r>
              <a:rPr lang="en-GB" sz="1800" dirty="0">
                <a:sym typeface="Wingdings" panose="05000000000000000000" pitchFamily="2" charset="2"/>
              </a:rPr>
              <a:t>Congratulations to Jayne Randall, who decided to keep her Heart suit a ‘Secret’ and therefore entice a ‘Gift’ of an opening Heart lead.</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65</a:t>
            </a:fld>
            <a:endParaRPr lang="en-GB"/>
          </a:p>
        </p:txBody>
      </p:sp>
      <p:pic>
        <p:nvPicPr>
          <p:cNvPr id="6" name="Picture 5">
            <a:extLst>
              <a:ext uri="{FF2B5EF4-FFF2-40B4-BE49-F238E27FC236}">
                <a16:creationId xmlns:a16="http://schemas.microsoft.com/office/drawing/2014/main" id="{29783DED-DC00-72B0-3601-5C046E585C6D}"/>
              </a:ext>
            </a:extLst>
          </p:cNvPr>
          <p:cNvPicPr>
            <a:picLocks noChangeAspect="1"/>
          </p:cNvPicPr>
          <p:nvPr/>
        </p:nvPicPr>
        <p:blipFill>
          <a:blip r:embed="rId2"/>
          <a:stretch>
            <a:fillRect/>
          </a:stretch>
        </p:blipFill>
        <p:spPr>
          <a:xfrm>
            <a:off x="568418" y="2455808"/>
            <a:ext cx="7002970" cy="2492048"/>
          </a:xfrm>
          <a:prstGeom prst="rect">
            <a:avLst/>
          </a:prstGeom>
        </p:spPr>
      </p:pic>
      <p:pic>
        <p:nvPicPr>
          <p:cNvPr id="9" name="Picture 8">
            <a:extLst>
              <a:ext uri="{FF2B5EF4-FFF2-40B4-BE49-F238E27FC236}">
                <a16:creationId xmlns:a16="http://schemas.microsoft.com/office/drawing/2014/main" id="{B7D9A8CE-C474-4B54-3473-8358F36A52D0}"/>
              </a:ext>
            </a:extLst>
          </p:cNvPr>
          <p:cNvPicPr>
            <a:picLocks noChangeAspect="1"/>
          </p:cNvPicPr>
          <p:nvPr/>
        </p:nvPicPr>
        <p:blipFill>
          <a:blip r:embed="rId3"/>
          <a:stretch>
            <a:fillRect/>
          </a:stretch>
        </p:blipFill>
        <p:spPr>
          <a:xfrm>
            <a:off x="6858000" y="377871"/>
            <a:ext cx="1828800" cy="1181100"/>
          </a:xfrm>
          <a:prstGeom prst="rect">
            <a:avLst/>
          </a:prstGeom>
        </p:spPr>
      </p:pic>
      <p:pic>
        <p:nvPicPr>
          <p:cNvPr id="12" name="Picture 11">
            <a:extLst>
              <a:ext uri="{FF2B5EF4-FFF2-40B4-BE49-F238E27FC236}">
                <a16:creationId xmlns:a16="http://schemas.microsoft.com/office/drawing/2014/main" id="{9DB86CF8-0384-3A85-F396-9D413805DCA7}"/>
              </a:ext>
            </a:extLst>
          </p:cNvPr>
          <p:cNvPicPr>
            <a:picLocks noChangeAspect="1"/>
          </p:cNvPicPr>
          <p:nvPr/>
        </p:nvPicPr>
        <p:blipFill>
          <a:blip r:embed="rId4"/>
          <a:stretch>
            <a:fillRect/>
          </a:stretch>
        </p:blipFill>
        <p:spPr>
          <a:xfrm>
            <a:off x="228600" y="112659"/>
            <a:ext cx="3693236" cy="2181169"/>
          </a:xfrm>
          <a:prstGeom prst="rect">
            <a:avLst/>
          </a:prstGeom>
        </p:spPr>
      </p:pic>
    </p:spTree>
    <p:extLst>
      <p:ext uri="{BB962C8B-B14F-4D97-AF65-F5344CB8AC3E}">
        <p14:creationId xmlns:p14="http://schemas.microsoft.com/office/powerpoint/2010/main" val="4160035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Suit Combinations</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229600" cy="5438097"/>
          </a:xfrm>
        </p:spPr>
        <p:txBody>
          <a:bodyPr>
            <a:normAutofit/>
          </a:bodyPr>
          <a:lstStyle/>
          <a:p>
            <a:r>
              <a:rPr lang="en-GB" sz="1800" dirty="0"/>
              <a:t>Answer to our ‘Suit Combination’ problem.</a:t>
            </a:r>
          </a:p>
          <a:p>
            <a:endParaRPr lang="en-GB" sz="1800" dirty="0"/>
          </a:p>
          <a:p>
            <a:endParaRPr lang="en-GB" sz="1800" dirty="0"/>
          </a:p>
          <a:p>
            <a:endParaRPr lang="en-GB" sz="1800" dirty="0"/>
          </a:p>
          <a:p>
            <a:endParaRPr lang="en-GB" sz="1800" dirty="0"/>
          </a:p>
          <a:p>
            <a:endParaRPr lang="en-GB" sz="1800" dirty="0"/>
          </a:p>
          <a:p>
            <a:r>
              <a:rPr lang="en-GB" sz="1800" dirty="0"/>
              <a:t>Initially we should play low towards the 10 and assuming that loses, we next cash one top honour and then play low towards the 9.</a:t>
            </a:r>
          </a:p>
          <a:p>
            <a:endParaRPr lang="en-GB" sz="1800" dirty="0"/>
          </a:p>
          <a:p>
            <a:r>
              <a:rPr lang="en-GB" sz="1800" dirty="0"/>
              <a:t>We play no differently, if we are trying to make all 4 tricks.</a:t>
            </a:r>
          </a:p>
          <a:p>
            <a:endParaRPr lang="en-GB" sz="1800" dirty="0"/>
          </a:p>
          <a:p>
            <a:r>
              <a:rPr lang="en-GB" sz="1800" dirty="0"/>
              <a:t>As a ‘Special Treat’, seeing that you all did so well on Sunday, I will be sending out to everyone who participated in Sunday’s event, some special software, later in the week, that runs on your computer and is absolutely free.</a:t>
            </a:r>
          </a:p>
          <a:p>
            <a:r>
              <a:rPr lang="en-GB" sz="1800" dirty="0"/>
              <a:t>The idea is that you can type in any suit combination you want, along with how many tricks you are trying to make and the software will tell you the correct mathematical way to play that ‘Suit Combination’. </a:t>
            </a:r>
          </a:p>
          <a:p>
            <a:endParaRPr lang="en-GB" sz="1800" dirty="0"/>
          </a:p>
          <a:p>
            <a:pPr marL="0" indent="0">
              <a:buNone/>
            </a:pPr>
            <a:endParaRPr lang="en-GB" sz="1800" dirty="0"/>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66</a:t>
            </a:fld>
            <a:endParaRPr lang="en-GB"/>
          </a:p>
        </p:txBody>
      </p:sp>
      <p:pic>
        <p:nvPicPr>
          <p:cNvPr id="6" name="Picture 5">
            <a:extLst>
              <a:ext uri="{FF2B5EF4-FFF2-40B4-BE49-F238E27FC236}">
                <a16:creationId xmlns:a16="http://schemas.microsoft.com/office/drawing/2014/main" id="{A7362B8C-F694-23AE-8F5F-F5165F1D7DDE}"/>
              </a:ext>
            </a:extLst>
          </p:cNvPr>
          <p:cNvPicPr>
            <a:picLocks noChangeAspect="1"/>
          </p:cNvPicPr>
          <p:nvPr/>
        </p:nvPicPr>
        <p:blipFill>
          <a:blip r:embed="rId2"/>
          <a:stretch>
            <a:fillRect/>
          </a:stretch>
        </p:blipFill>
        <p:spPr>
          <a:xfrm>
            <a:off x="2824490" y="1599258"/>
            <a:ext cx="3086100" cy="514350"/>
          </a:xfrm>
          <a:prstGeom prst="rect">
            <a:avLst/>
          </a:prstGeom>
        </p:spPr>
      </p:pic>
      <p:pic>
        <p:nvPicPr>
          <p:cNvPr id="8" name="Picture 7">
            <a:extLst>
              <a:ext uri="{FF2B5EF4-FFF2-40B4-BE49-F238E27FC236}">
                <a16:creationId xmlns:a16="http://schemas.microsoft.com/office/drawing/2014/main" id="{CD72C774-BFE0-1402-2DA4-3EBB2C7211EE}"/>
              </a:ext>
            </a:extLst>
          </p:cNvPr>
          <p:cNvPicPr>
            <a:picLocks noChangeAspect="1"/>
          </p:cNvPicPr>
          <p:nvPr/>
        </p:nvPicPr>
        <p:blipFill>
          <a:blip r:embed="rId3"/>
          <a:stretch>
            <a:fillRect/>
          </a:stretch>
        </p:blipFill>
        <p:spPr>
          <a:xfrm>
            <a:off x="2824490" y="2435785"/>
            <a:ext cx="2486025" cy="523875"/>
          </a:xfrm>
          <a:prstGeom prst="rect">
            <a:avLst/>
          </a:prstGeom>
        </p:spPr>
      </p:pic>
    </p:spTree>
    <p:extLst>
      <p:ext uri="{BB962C8B-B14F-4D97-AF65-F5344CB8AC3E}">
        <p14:creationId xmlns:p14="http://schemas.microsoft.com/office/powerpoint/2010/main" val="2904413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603504" y="802955"/>
            <a:ext cx="3574747" cy="1454051"/>
          </a:xfrm>
        </p:spPr>
        <p:txBody>
          <a:bodyPr>
            <a:normAutofit/>
          </a:bodyPr>
          <a:lstStyle/>
          <a:p>
            <a:r>
              <a:rPr lang="en-GB" sz="3200" u="sng" dirty="0">
                <a:solidFill>
                  <a:schemeClr val="tx2"/>
                </a:solidFill>
              </a:rPr>
              <a:t>Murphy’s Law (Safety Play)</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110360" y="2421683"/>
            <a:ext cx="4374930" cy="4299792"/>
          </a:xfrm>
        </p:spPr>
        <p:txBody>
          <a:bodyPr anchor="t">
            <a:normAutofit/>
          </a:bodyPr>
          <a:lstStyle/>
          <a:p>
            <a:r>
              <a:rPr lang="en-GB" sz="1800" dirty="0">
                <a:solidFill>
                  <a:schemeClr val="tx2"/>
                </a:solidFill>
              </a:rPr>
              <a:t>All good declarers are pessimistic.</a:t>
            </a:r>
          </a:p>
          <a:p>
            <a:r>
              <a:rPr lang="en-GB" sz="1800" dirty="0">
                <a:solidFill>
                  <a:schemeClr val="tx2"/>
                </a:solidFill>
              </a:rPr>
              <a:t>All good declarers always assume the worst.</a:t>
            </a:r>
          </a:p>
          <a:p>
            <a:r>
              <a:rPr lang="en-GB" sz="1800" dirty="0">
                <a:solidFill>
                  <a:schemeClr val="tx2"/>
                </a:solidFill>
              </a:rPr>
              <a:t>All good declarers prepare for the worst possible layout to exist.</a:t>
            </a:r>
          </a:p>
          <a:p>
            <a:r>
              <a:rPr lang="en-GB" sz="1800" dirty="0">
                <a:solidFill>
                  <a:schemeClr val="tx2"/>
                </a:solidFill>
              </a:rPr>
              <a:t>If we can afford to lose a trick, then take time considering how we can cater for the worst layout to exist.</a:t>
            </a:r>
          </a:p>
          <a:p>
            <a:r>
              <a:rPr lang="en-GB" sz="1800" dirty="0">
                <a:solidFill>
                  <a:schemeClr val="tx2"/>
                </a:solidFill>
              </a:rPr>
              <a:t>This is known as the ‘Safety-Play’.</a:t>
            </a:r>
          </a:p>
          <a:p>
            <a:r>
              <a:rPr lang="en-GB" sz="1800" dirty="0">
                <a:solidFill>
                  <a:schemeClr val="tx2"/>
                </a:solidFill>
              </a:rPr>
              <a:t>Let us see this in action on board 13. </a:t>
            </a:r>
          </a:p>
          <a:p>
            <a:pPr marL="0" indent="0">
              <a:buNone/>
            </a:pPr>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789D3C5-5216-4103-91CF-5C26031AAC32}"/>
              </a:ext>
            </a:extLst>
          </p:cNvPr>
          <p:cNvPicPr>
            <a:picLocks noChangeAspect="1"/>
          </p:cNvPicPr>
          <p:nvPr/>
        </p:nvPicPr>
        <p:blipFill>
          <a:blip r:embed="rId2"/>
          <a:stretch>
            <a:fillRect/>
          </a:stretch>
        </p:blipFill>
        <p:spPr>
          <a:xfrm>
            <a:off x="5470408" y="2059135"/>
            <a:ext cx="3378334" cy="3361441"/>
          </a:xfrm>
          <a:prstGeom prst="rect">
            <a:avLst/>
          </a:prstGeom>
        </p:spPr>
      </p:pic>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67</a:t>
            </a:fld>
            <a:endParaRPr lang="en-GB"/>
          </a:p>
        </p:txBody>
      </p:sp>
    </p:spTree>
    <p:extLst>
      <p:ext uri="{BB962C8B-B14F-4D97-AF65-F5344CB8AC3E}">
        <p14:creationId xmlns:p14="http://schemas.microsoft.com/office/powerpoint/2010/main" val="31207665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9E358D-2ECE-C1FF-E8F8-B757142D3B43}"/>
              </a:ext>
            </a:extLst>
          </p:cNvPr>
          <p:cNvSpPr>
            <a:spLocks noGrp="1"/>
          </p:cNvSpPr>
          <p:nvPr>
            <p:ph type="sldNum" sz="quarter" idx="12"/>
          </p:nvPr>
        </p:nvSpPr>
        <p:spPr/>
        <p:txBody>
          <a:bodyPr/>
          <a:lstStyle/>
          <a:p>
            <a:fld id="{93052490-416F-40F1-AA8E-D4C3D13C235F}" type="slidenum">
              <a:rPr lang="en-GB" smtClean="0"/>
              <a:t>68</a:t>
            </a:fld>
            <a:endParaRPr lang="en-GB"/>
          </a:p>
        </p:txBody>
      </p:sp>
      <p:pic>
        <p:nvPicPr>
          <p:cNvPr id="3" name="Picture 2">
            <a:extLst>
              <a:ext uri="{FF2B5EF4-FFF2-40B4-BE49-F238E27FC236}">
                <a16:creationId xmlns:a16="http://schemas.microsoft.com/office/drawing/2014/main" id="{DE28036A-3082-534A-70B6-7B3DADC78B41}"/>
              </a:ext>
            </a:extLst>
          </p:cNvPr>
          <p:cNvPicPr>
            <a:picLocks noChangeAspect="1"/>
          </p:cNvPicPr>
          <p:nvPr/>
        </p:nvPicPr>
        <p:blipFill>
          <a:blip r:embed="rId2"/>
          <a:stretch>
            <a:fillRect/>
          </a:stretch>
        </p:blipFill>
        <p:spPr>
          <a:xfrm>
            <a:off x="2033314" y="0"/>
            <a:ext cx="5077372" cy="6858000"/>
          </a:xfrm>
          <a:prstGeom prst="rect">
            <a:avLst/>
          </a:prstGeom>
        </p:spPr>
      </p:pic>
    </p:spTree>
    <p:extLst>
      <p:ext uri="{BB962C8B-B14F-4D97-AF65-F5344CB8AC3E}">
        <p14:creationId xmlns:p14="http://schemas.microsoft.com/office/powerpoint/2010/main" val="1091133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3067709" cy="1143000"/>
          </a:xfrm>
        </p:spPr>
        <p:txBody>
          <a:bodyPr>
            <a:normAutofit/>
          </a:bodyPr>
          <a:lstStyle/>
          <a:p>
            <a:r>
              <a:rPr lang="en-GB" sz="2000" u="sng" dirty="0"/>
              <a:t>Murphy’s Law (Safety Play) (Board 13</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218387"/>
            <a:ext cx="9185227" cy="1200151"/>
          </a:xfrm>
        </p:spPr>
        <p:txBody>
          <a:bodyPr>
            <a:normAutofit/>
          </a:bodyPr>
          <a:lstStyle/>
          <a:p>
            <a:r>
              <a:rPr lang="en-GB" sz="1800" dirty="0">
                <a:sym typeface="Wingdings" panose="05000000000000000000" pitchFamily="2" charset="2"/>
              </a:rPr>
              <a:t>Not one single declarer played the Diamond suit correctly.</a:t>
            </a:r>
          </a:p>
          <a:p>
            <a:r>
              <a:rPr lang="en-GB" sz="1800" dirty="0">
                <a:sym typeface="Wingdings" panose="05000000000000000000" pitchFamily="2" charset="2"/>
              </a:rPr>
              <a:t>A couple of declarers manage to convince the defenders to mis-defend, but no medals are given out to ‘Lucky’ declarers.</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69</a:t>
            </a:fld>
            <a:endParaRPr lang="en-GB"/>
          </a:p>
        </p:txBody>
      </p:sp>
      <p:pic>
        <p:nvPicPr>
          <p:cNvPr id="6" name="Picture 5">
            <a:extLst>
              <a:ext uri="{FF2B5EF4-FFF2-40B4-BE49-F238E27FC236}">
                <a16:creationId xmlns:a16="http://schemas.microsoft.com/office/drawing/2014/main" id="{45F4E508-BEB7-E9D4-ABCC-32E24A70DA8A}"/>
              </a:ext>
            </a:extLst>
          </p:cNvPr>
          <p:cNvPicPr>
            <a:picLocks noChangeAspect="1"/>
          </p:cNvPicPr>
          <p:nvPr/>
        </p:nvPicPr>
        <p:blipFill>
          <a:blip r:embed="rId2"/>
          <a:stretch>
            <a:fillRect/>
          </a:stretch>
        </p:blipFill>
        <p:spPr>
          <a:xfrm>
            <a:off x="504031" y="2144111"/>
            <a:ext cx="8182770" cy="2918030"/>
          </a:xfrm>
          <a:prstGeom prst="rect">
            <a:avLst/>
          </a:prstGeom>
        </p:spPr>
      </p:pic>
      <p:pic>
        <p:nvPicPr>
          <p:cNvPr id="9" name="Picture 8">
            <a:extLst>
              <a:ext uri="{FF2B5EF4-FFF2-40B4-BE49-F238E27FC236}">
                <a16:creationId xmlns:a16="http://schemas.microsoft.com/office/drawing/2014/main" id="{F289ECBF-B884-E10D-E1E5-FE750A1EC9F1}"/>
              </a:ext>
            </a:extLst>
          </p:cNvPr>
          <p:cNvPicPr>
            <a:picLocks noChangeAspect="1"/>
          </p:cNvPicPr>
          <p:nvPr/>
        </p:nvPicPr>
        <p:blipFill>
          <a:blip r:embed="rId3"/>
          <a:stretch>
            <a:fillRect/>
          </a:stretch>
        </p:blipFill>
        <p:spPr>
          <a:xfrm>
            <a:off x="6998247" y="314051"/>
            <a:ext cx="1847850" cy="1200150"/>
          </a:xfrm>
          <a:prstGeom prst="rect">
            <a:avLst/>
          </a:prstGeom>
        </p:spPr>
      </p:pic>
      <p:pic>
        <p:nvPicPr>
          <p:cNvPr id="12" name="Picture 11">
            <a:extLst>
              <a:ext uri="{FF2B5EF4-FFF2-40B4-BE49-F238E27FC236}">
                <a16:creationId xmlns:a16="http://schemas.microsoft.com/office/drawing/2014/main" id="{D3990B1E-DF60-E031-015F-EECF3D5DF426}"/>
              </a:ext>
            </a:extLst>
          </p:cNvPr>
          <p:cNvPicPr>
            <a:picLocks noChangeAspect="1"/>
          </p:cNvPicPr>
          <p:nvPr/>
        </p:nvPicPr>
        <p:blipFill>
          <a:blip r:embed="rId4"/>
          <a:stretch>
            <a:fillRect/>
          </a:stretch>
        </p:blipFill>
        <p:spPr>
          <a:xfrm>
            <a:off x="158512" y="141890"/>
            <a:ext cx="3343823" cy="1937898"/>
          </a:xfrm>
          <a:prstGeom prst="rect">
            <a:avLst/>
          </a:prstGeom>
        </p:spPr>
      </p:pic>
    </p:spTree>
    <p:extLst>
      <p:ext uri="{BB962C8B-B14F-4D97-AF65-F5344CB8AC3E}">
        <p14:creationId xmlns:p14="http://schemas.microsoft.com/office/powerpoint/2010/main" val="268332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48871-6A7B-8D6B-C9AB-8821A077D1F4}"/>
              </a:ext>
            </a:extLst>
          </p:cNvPr>
          <p:cNvSpPr>
            <a:spLocks noGrp="1"/>
          </p:cNvSpPr>
          <p:nvPr>
            <p:ph type="title"/>
          </p:nvPr>
        </p:nvSpPr>
        <p:spPr>
          <a:xfrm>
            <a:off x="603504" y="802955"/>
            <a:ext cx="3574747" cy="1454051"/>
          </a:xfrm>
        </p:spPr>
        <p:txBody>
          <a:bodyPr>
            <a:normAutofit/>
          </a:bodyPr>
          <a:lstStyle/>
          <a:p>
            <a:r>
              <a:rPr lang="en-GB" sz="3100" u="sng" dirty="0">
                <a:solidFill>
                  <a:schemeClr val="tx2"/>
                </a:solidFill>
              </a:rPr>
              <a:t>Count Our Tricks (Guiding Principle)</a:t>
            </a:r>
          </a:p>
        </p:txBody>
      </p:sp>
      <p:sp>
        <p:nvSpPr>
          <p:cNvPr id="3" name="Content Placeholder 2">
            <a:extLst>
              <a:ext uri="{FF2B5EF4-FFF2-40B4-BE49-F238E27FC236}">
                <a16:creationId xmlns:a16="http://schemas.microsoft.com/office/drawing/2014/main" id="{4382AFCD-2A8F-3365-FBED-E58810F55E79}"/>
              </a:ext>
            </a:extLst>
          </p:cNvPr>
          <p:cNvSpPr>
            <a:spLocks noGrp="1"/>
          </p:cNvSpPr>
          <p:nvPr>
            <p:ph idx="1"/>
          </p:nvPr>
        </p:nvSpPr>
        <p:spPr>
          <a:xfrm>
            <a:off x="603504" y="2421683"/>
            <a:ext cx="3574461" cy="3353476"/>
          </a:xfrm>
        </p:spPr>
        <p:txBody>
          <a:bodyPr anchor="t">
            <a:noAutofit/>
          </a:bodyPr>
          <a:lstStyle/>
          <a:p>
            <a:r>
              <a:rPr lang="en-GB" sz="1800" dirty="0">
                <a:solidFill>
                  <a:schemeClr val="tx2"/>
                </a:solidFill>
              </a:rPr>
              <a:t>Always count your certain tricks and ask yourself how many you must establish.</a:t>
            </a:r>
          </a:p>
          <a:p>
            <a:r>
              <a:rPr lang="en-GB" sz="1800" dirty="0">
                <a:solidFill>
                  <a:schemeClr val="tx2"/>
                </a:solidFill>
              </a:rPr>
              <a:t>Do not make an automatic dash for your longest suit, for there may be a winning line of play against any distribution and any defence.</a:t>
            </a:r>
          </a:p>
          <a:p>
            <a:r>
              <a:rPr lang="en-GB" sz="1800" dirty="0">
                <a:solidFill>
                  <a:schemeClr val="tx2"/>
                </a:solidFill>
              </a:rPr>
              <a:t>Make a close study of your entry problems; lack of reflection at trick 1 can often prove costly later.</a:t>
            </a: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29E526C0-DAA3-475A-DB6D-440FB0E97554}"/>
              </a:ext>
            </a:extLst>
          </p:cNvPr>
          <p:cNvPicPr>
            <a:picLocks noChangeAspect="1"/>
          </p:cNvPicPr>
          <p:nvPr/>
        </p:nvPicPr>
        <p:blipFill>
          <a:blip r:embed="rId2"/>
          <a:stretch>
            <a:fillRect/>
          </a:stretch>
        </p:blipFill>
        <p:spPr>
          <a:xfrm>
            <a:off x="5781294" y="1984837"/>
            <a:ext cx="3106674" cy="3811870"/>
          </a:xfrm>
          <a:prstGeom prst="rect">
            <a:avLst/>
          </a:prstGeom>
        </p:spPr>
      </p:pic>
      <p:sp>
        <p:nvSpPr>
          <p:cNvPr id="4" name="Slide Number Placeholder 3">
            <a:extLst>
              <a:ext uri="{FF2B5EF4-FFF2-40B4-BE49-F238E27FC236}">
                <a16:creationId xmlns:a16="http://schemas.microsoft.com/office/drawing/2014/main" id="{82FC0B24-150F-95E5-EAE7-33E4D62D66E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7</a:t>
            </a:fld>
            <a:endParaRPr lang="en-GB"/>
          </a:p>
        </p:txBody>
      </p:sp>
    </p:spTree>
    <p:extLst>
      <p:ext uri="{BB962C8B-B14F-4D97-AF65-F5344CB8AC3E}">
        <p14:creationId xmlns:p14="http://schemas.microsoft.com/office/powerpoint/2010/main" val="1865428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343365" y="802955"/>
            <a:ext cx="4362634" cy="1454051"/>
          </a:xfrm>
        </p:spPr>
        <p:txBody>
          <a:bodyPr>
            <a:normAutofit/>
          </a:bodyPr>
          <a:lstStyle/>
          <a:p>
            <a:r>
              <a:rPr lang="en-GB" sz="3200" u="sng" dirty="0">
                <a:solidFill>
                  <a:schemeClr val="tx2"/>
                </a:solidFill>
              </a:rPr>
              <a:t>Deceptive Declarer Plays</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126124" y="2421682"/>
            <a:ext cx="4051841" cy="3750517"/>
          </a:xfrm>
        </p:spPr>
        <p:txBody>
          <a:bodyPr anchor="t">
            <a:normAutofit/>
          </a:bodyPr>
          <a:lstStyle/>
          <a:p>
            <a:r>
              <a:rPr lang="en-GB" sz="1800" dirty="0">
                <a:solidFill>
                  <a:schemeClr val="tx2"/>
                </a:solidFill>
              </a:rPr>
              <a:t>When things are looking ‘All Lost’ for a declarer, consider making a play that will deceive the defenders.</a:t>
            </a:r>
          </a:p>
          <a:p>
            <a:r>
              <a:rPr lang="en-GB" sz="1800" dirty="0">
                <a:solidFill>
                  <a:schemeClr val="tx2"/>
                </a:solidFill>
              </a:rPr>
              <a:t>Let us see a couple of deceptive plays from declarer on boards 7 and 1.</a:t>
            </a:r>
          </a:p>
          <a:p>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a:p>
            <a:endParaRPr lang="en-GB" sz="1600" dirty="0">
              <a:solidFill>
                <a:schemeClr val="tx2"/>
              </a:solidFill>
            </a:endParaRPr>
          </a:p>
          <a:p>
            <a:pPr marL="0" indent="0">
              <a:buNone/>
            </a:pPr>
            <a:endParaRPr lang="en-GB" sz="1600" dirty="0">
              <a:solidFill>
                <a:schemeClr val="tx2"/>
              </a:solidFill>
            </a:endParaRPr>
          </a:p>
          <a:p>
            <a:endParaRPr lang="en-GB" sz="1600" dirty="0">
              <a:solidFill>
                <a:schemeClr val="tx2"/>
              </a:solidFill>
            </a:endParaRPr>
          </a:p>
        </p:txBody>
      </p:sp>
      <p:grpSp>
        <p:nvGrpSpPr>
          <p:cNvPr id="27" name="Group 2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28" name="Freeform: Shape 2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34A25F85-5FEB-2632-7F00-FD0D289D84BE}"/>
              </a:ext>
            </a:extLst>
          </p:cNvPr>
          <p:cNvPicPr>
            <a:picLocks noChangeAspect="1"/>
          </p:cNvPicPr>
          <p:nvPr/>
        </p:nvPicPr>
        <p:blipFill>
          <a:blip r:embed="rId2"/>
          <a:stretch>
            <a:fillRect/>
          </a:stretch>
        </p:blipFill>
        <p:spPr>
          <a:xfrm>
            <a:off x="5781294" y="2512185"/>
            <a:ext cx="3106674" cy="2757173"/>
          </a:xfrm>
          <a:prstGeom prst="rect">
            <a:avLst/>
          </a:prstGeom>
        </p:spPr>
      </p:pic>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70</a:t>
            </a:fld>
            <a:endParaRPr lang="en-GB"/>
          </a:p>
        </p:txBody>
      </p:sp>
    </p:spTree>
    <p:extLst>
      <p:ext uri="{BB962C8B-B14F-4D97-AF65-F5344CB8AC3E}">
        <p14:creationId xmlns:p14="http://schemas.microsoft.com/office/powerpoint/2010/main" val="3670432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604039-745D-A708-FDE4-4C764931570C}"/>
              </a:ext>
            </a:extLst>
          </p:cNvPr>
          <p:cNvSpPr>
            <a:spLocks noGrp="1"/>
          </p:cNvSpPr>
          <p:nvPr>
            <p:ph type="sldNum" sz="quarter" idx="12"/>
          </p:nvPr>
        </p:nvSpPr>
        <p:spPr/>
        <p:txBody>
          <a:bodyPr/>
          <a:lstStyle/>
          <a:p>
            <a:fld id="{93052490-416F-40F1-AA8E-D4C3D13C235F}" type="slidenum">
              <a:rPr lang="en-GB" smtClean="0"/>
              <a:t>71</a:t>
            </a:fld>
            <a:endParaRPr lang="en-GB"/>
          </a:p>
        </p:txBody>
      </p:sp>
      <p:pic>
        <p:nvPicPr>
          <p:cNvPr id="6" name="Picture 5">
            <a:extLst>
              <a:ext uri="{FF2B5EF4-FFF2-40B4-BE49-F238E27FC236}">
                <a16:creationId xmlns:a16="http://schemas.microsoft.com/office/drawing/2014/main" id="{A506981E-1815-735B-D2FD-9BECCC078BB7}"/>
              </a:ext>
            </a:extLst>
          </p:cNvPr>
          <p:cNvPicPr>
            <a:picLocks noChangeAspect="1"/>
          </p:cNvPicPr>
          <p:nvPr/>
        </p:nvPicPr>
        <p:blipFill>
          <a:blip r:embed="rId2"/>
          <a:stretch>
            <a:fillRect/>
          </a:stretch>
        </p:blipFill>
        <p:spPr>
          <a:xfrm>
            <a:off x="2071222" y="0"/>
            <a:ext cx="5001555" cy="6858000"/>
          </a:xfrm>
          <a:prstGeom prst="rect">
            <a:avLst/>
          </a:prstGeom>
        </p:spPr>
      </p:pic>
    </p:spTree>
    <p:extLst>
      <p:ext uri="{BB962C8B-B14F-4D97-AF65-F5344CB8AC3E}">
        <p14:creationId xmlns:p14="http://schemas.microsoft.com/office/powerpoint/2010/main" val="3711203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Deceptive Declarer Plays (Board 7</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044968"/>
            <a:ext cx="9185227" cy="1805151"/>
          </a:xfrm>
        </p:spPr>
        <p:txBody>
          <a:bodyPr>
            <a:normAutofit/>
          </a:bodyPr>
          <a:lstStyle/>
          <a:p>
            <a:r>
              <a:rPr lang="en-GB" sz="1800" dirty="0">
                <a:sym typeface="Wingdings" panose="05000000000000000000" pitchFamily="2" charset="2"/>
              </a:rPr>
              <a:t>No ‘Gold Medals’ to be handed out here, as every declarer won the opening Spade lead with their Queen.</a:t>
            </a:r>
          </a:p>
          <a:p>
            <a:r>
              <a:rPr lang="en-GB" sz="1800" dirty="0">
                <a:sym typeface="Wingdings" panose="05000000000000000000" pitchFamily="2" charset="2"/>
              </a:rPr>
              <a:t>Only one defence took advantage of this ‘Error’ by the declarer and that was the partnership of Ian Moss and Pat Watson, who both receive a ‘Bronze Medal’ for their defensive efforts on this board.</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72</a:t>
            </a:fld>
            <a:endParaRPr lang="en-GB"/>
          </a:p>
        </p:txBody>
      </p:sp>
      <p:pic>
        <p:nvPicPr>
          <p:cNvPr id="6" name="Picture 5">
            <a:extLst>
              <a:ext uri="{FF2B5EF4-FFF2-40B4-BE49-F238E27FC236}">
                <a16:creationId xmlns:a16="http://schemas.microsoft.com/office/drawing/2014/main" id="{ED6C4CB9-6892-A2FA-FCF9-914CFB69FF6B}"/>
              </a:ext>
            </a:extLst>
          </p:cNvPr>
          <p:cNvPicPr>
            <a:picLocks noChangeAspect="1"/>
          </p:cNvPicPr>
          <p:nvPr/>
        </p:nvPicPr>
        <p:blipFill>
          <a:blip r:embed="rId2"/>
          <a:stretch>
            <a:fillRect/>
          </a:stretch>
        </p:blipFill>
        <p:spPr>
          <a:xfrm>
            <a:off x="668384" y="2366272"/>
            <a:ext cx="7518358" cy="2678696"/>
          </a:xfrm>
          <a:prstGeom prst="rect">
            <a:avLst/>
          </a:prstGeom>
        </p:spPr>
      </p:pic>
      <p:pic>
        <p:nvPicPr>
          <p:cNvPr id="9" name="Picture 8">
            <a:extLst>
              <a:ext uri="{FF2B5EF4-FFF2-40B4-BE49-F238E27FC236}">
                <a16:creationId xmlns:a16="http://schemas.microsoft.com/office/drawing/2014/main" id="{B4692BD6-D28D-8187-5BA0-55D4B29B12A5}"/>
              </a:ext>
            </a:extLst>
          </p:cNvPr>
          <p:cNvPicPr>
            <a:picLocks noChangeAspect="1"/>
          </p:cNvPicPr>
          <p:nvPr/>
        </p:nvPicPr>
        <p:blipFill>
          <a:blip r:embed="rId3"/>
          <a:stretch>
            <a:fillRect/>
          </a:stretch>
        </p:blipFill>
        <p:spPr>
          <a:xfrm>
            <a:off x="6648450" y="496966"/>
            <a:ext cx="1943100" cy="1190625"/>
          </a:xfrm>
          <a:prstGeom prst="rect">
            <a:avLst/>
          </a:prstGeom>
        </p:spPr>
      </p:pic>
      <p:pic>
        <p:nvPicPr>
          <p:cNvPr id="12" name="Picture 11">
            <a:extLst>
              <a:ext uri="{FF2B5EF4-FFF2-40B4-BE49-F238E27FC236}">
                <a16:creationId xmlns:a16="http://schemas.microsoft.com/office/drawing/2014/main" id="{8441FEF7-960D-A360-BCAE-9AE08D223E7A}"/>
              </a:ext>
            </a:extLst>
          </p:cNvPr>
          <p:cNvPicPr>
            <a:picLocks noChangeAspect="1"/>
          </p:cNvPicPr>
          <p:nvPr/>
        </p:nvPicPr>
        <p:blipFill>
          <a:blip r:embed="rId4"/>
          <a:stretch>
            <a:fillRect/>
          </a:stretch>
        </p:blipFill>
        <p:spPr>
          <a:xfrm>
            <a:off x="198710" y="111995"/>
            <a:ext cx="3684533" cy="2091634"/>
          </a:xfrm>
          <a:prstGeom prst="rect">
            <a:avLst/>
          </a:prstGeom>
        </p:spPr>
      </p:pic>
    </p:spTree>
    <p:extLst>
      <p:ext uri="{BB962C8B-B14F-4D97-AF65-F5344CB8AC3E}">
        <p14:creationId xmlns:p14="http://schemas.microsoft.com/office/powerpoint/2010/main" val="2503478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1045EC-F5A6-3059-3BDF-1F04AD5FCD58}"/>
              </a:ext>
            </a:extLst>
          </p:cNvPr>
          <p:cNvSpPr>
            <a:spLocks noGrp="1"/>
          </p:cNvSpPr>
          <p:nvPr>
            <p:ph type="sldNum" sz="quarter" idx="12"/>
          </p:nvPr>
        </p:nvSpPr>
        <p:spPr/>
        <p:txBody>
          <a:bodyPr/>
          <a:lstStyle/>
          <a:p>
            <a:fld id="{93052490-416F-40F1-AA8E-D4C3D13C235F}" type="slidenum">
              <a:rPr lang="en-GB" smtClean="0"/>
              <a:t>73</a:t>
            </a:fld>
            <a:endParaRPr lang="en-GB"/>
          </a:p>
        </p:txBody>
      </p:sp>
      <p:pic>
        <p:nvPicPr>
          <p:cNvPr id="8" name="Picture 7">
            <a:extLst>
              <a:ext uri="{FF2B5EF4-FFF2-40B4-BE49-F238E27FC236}">
                <a16:creationId xmlns:a16="http://schemas.microsoft.com/office/drawing/2014/main" id="{3DB5C021-AC74-4C71-C17B-AACF523BE1BB}"/>
              </a:ext>
            </a:extLst>
          </p:cNvPr>
          <p:cNvPicPr>
            <a:picLocks noChangeAspect="1"/>
          </p:cNvPicPr>
          <p:nvPr/>
        </p:nvPicPr>
        <p:blipFill>
          <a:blip r:embed="rId2"/>
          <a:stretch>
            <a:fillRect/>
          </a:stretch>
        </p:blipFill>
        <p:spPr>
          <a:xfrm>
            <a:off x="1982010" y="0"/>
            <a:ext cx="5179979" cy="6858000"/>
          </a:xfrm>
          <a:prstGeom prst="rect">
            <a:avLst/>
          </a:prstGeom>
        </p:spPr>
      </p:pic>
    </p:spTree>
    <p:extLst>
      <p:ext uri="{BB962C8B-B14F-4D97-AF65-F5344CB8AC3E}">
        <p14:creationId xmlns:p14="http://schemas.microsoft.com/office/powerpoint/2010/main" val="3951188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Deceptive Declarer Plays (Board 1</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41229" y="5060734"/>
            <a:ext cx="9185230" cy="1805151"/>
          </a:xfrm>
        </p:spPr>
        <p:txBody>
          <a:bodyPr>
            <a:normAutofit fontScale="92500" lnSpcReduction="20000"/>
          </a:bodyPr>
          <a:lstStyle/>
          <a:p>
            <a:r>
              <a:rPr lang="en-GB" sz="1800" dirty="0">
                <a:sym typeface="Wingdings" panose="05000000000000000000" pitchFamily="2" charset="2"/>
              </a:rPr>
              <a:t>I am very tempted to hand out some ‘Detentions’ here as it is very obvious that many of you did not do your ‘Homework’.</a:t>
            </a:r>
          </a:p>
          <a:p>
            <a:r>
              <a:rPr lang="en-GB" sz="1800" dirty="0">
                <a:sym typeface="Wingdings" panose="05000000000000000000" pitchFamily="2" charset="2"/>
              </a:rPr>
              <a:t>Why are so many defenders, having led the King of Hearts at trick 1, continuing with the Heart suit, when we ‘Learnt’ in the previous ‘Boot Camp’, that our partner would play the Jack, if they held it?</a:t>
            </a:r>
          </a:p>
          <a:p>
            <a:r>
              <a:rPr lang="en-GB" sz="1800" dirty="0">
                <a:sym typeface="Wingdings" panose="05000000000000000000" pitchFamily="2" charset="2"/>
              </a:rPr>
              <a:t>‘Bronze Medal’ to Patrick Murray, who was the only defender to correctly switch to the Spade suit.</a:t>
            </a:r>
          </a:p>
          <a:p>
            <a:r>
              <a:rPr lang="en-GB" sz="1800" dirty="0">
                <a:sym typeface="Wingdings" panose="05000000000000000000" pitchFamily="2" charset="2"/>
              </a:rPr>
              <a:t>No ‘Gold Medals’ to the declarers, as no declarer found the ‘Imaginative’ play of the Jack at trick 1.</a:t>
            </a:r>
          </a:p>
          <a:p>
            <a:pPr marL="0" indent="0">
              <a:buNone/>
            </a:pPr>
            <a:r>
              <a:rPr lang="en-GB" sz="1800" dirty="0">
                <a:sym typeface="Wingdings" panose="05000000000000000000" pitchFamily="2" charset="2"/>
              </a:rPr>
              <a:t> </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74</a:t>
            </a:fld>
            <a:endParaRPr lang="en-GB"/>
          </a:p>
        </p:txBody>
      </p:sp>
      <p:pic>
        <p:nvPicPr>
          <p:cNvPr id="7" name="Picture 6">
            <a:extLst>
              <a:ext uri="{FF2B5EF4-FFF2-40B4-BE49-F238E27FC236}">
                <a16:creationId xmlns:a16="http://schemas.microsoft.com/office/drawing/2014/main" id="{A6C7E314-D82A-1AE0-9DD5-BBCDB29E2919}"/>
              </a:ext>
            </a:extLst>
          </p:cNvPr>
          <p:cNvPicPr>
            <a:picLocks noChangeAspect="1"/>
          </p:cNvPicPr>
          <p:nvPr/>
        </p:nvPicPr>
        <p:blipFill>
          <a:blip r:embed="rId2"/>
          <a:stretch>
            <a:fillRect/>
          </a:stretch>
        </p:blipFill>
        <p:spPr>
          <a:xfrm>
            <a:off x="220717" y="91558"/>
            <a:ext cx="3475340" cy="1945046"/>
          </a:xfrm>
          <a:prstGeom prst="rect">
            <a:avLst/>
          </a:prstGeom>
        </p:spPr>
      </p:pic>
      <p:pic>
        <p:nvPicPr>
          <p:cNvPr id="10" name="Picture 9">
            <a:extLst>
              <a:ext uri="{FF2B5EF4-FFF2-40B4-BE49-F238E27FC236}">
                <a16:creationId xmlns:a16="http://schemas.microsoft.com/office/drawing/2014/main" id="{DF714D01-0BB2-EFDD-6D73-4BAF0DF467C5}"/>
              </a:ext>
            </a:extLst>
          </p:cNvPr>
          <p:cNvPicPr>
            <a:picLocks noChangeAspect="1"/>
          </p:cNvPicPr>
          <p:nvPr/>
        </p:nvPicPr>
        <p:blipFill>
          <a:blip r:embed="rId3"/>
          <a:stretch>
            <a:fillRect/>
          </a:stretch>
        </p:blipFill>
        <p:spPr>
          <a:xfrm>
            <a:off x="6848475" y="397701"/>
            <a:ext cx="1838325" cy="1209675"/>
          </a:xfrm>
          <a:prstGeom prst="rect">
            <a:avLst/>
          </a:prstGeom>
        </p:spPr>
      </p:pic>
      <p:pic>
        <p:nvPicPr>
          <p:cNvPr id="13" name="Picture 12">
            <a:extLst>
              <a:ext uri="{FF2B5EF4-FFF2-40B4-BE49-F238E27FC236}">
                <a16:creationId xmlns:a16="http://schemas.microsoft.com/office/drawing/2014/main" id="{7427E555-F882-FA27-9B4D-9BFFDC857CD3}"/>
              </a:ext>
            </a:extLst>
          </p:cNvPr>
          <p:cNvPicPr>
            <a:picLocks noChangeAspect="1"/>
          </p:cNvPicPr>
          <p:nvPr/>
        </p:nvPicPr>
        <p:blipFill>
          <a:blip r:embed="rId4"/>
          <a:stretch>
            <a:fillRect/>
          </a:stretch>
        </p:blipFill>
        <p:spPr>
          <a:xfrm>
            <a:off x="522826" y="2270235"/>
            <a:ext cx="7395766" cy="2646090"/>
          </a:xfrm>
          <a:prstGeom prst="rect">
            <a:avLst/>
          </a:prstGeom>
        </p:spPr>
      </p:pic>
    </p:spTree>
    <p:extLst>
      <p:ext uri="{BB962C8B-B14F-4D97-AF65-F5344CB8AC3E}">
        <p14:creationId xmlns:p14="http://schemas.microsoft.com/office/powerpoint/2010/main" val="3524293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858379" y="457201"/>
            <a:ext cx="5057774" cy="1556870"/>
          </a:xfrm>
        </p:spPr>
        <p:txBody>
          <a:bodyPr anchor="b">
            <a:normAutofit/>
          </a:bodyPr>
          <a:lstStyle/>
          <a:p>
            <a:r>
              <a:rPr lang="en-GB" sz="3200" u="sng" dirty="0"/>
              <a:t>Counting the Hand</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858378" y="2277036"/>
            <a:ext cx="5057775" cy="3461155"/>
          </a:xfrm>
        </p:spPr>
        <p:txBody>
          <a:bodyPr>
            <a:normAutofit/>
          </a:bodyPr>
          <a:lstStyle/>
          <a:p>
            <a:r>
              <a:rPr lang="en-GB" sz="1800" dirty="0"/>
              <a:t>Sometimes at the bridge table, declarer has to play the role of ‘Inspector Clouseau’.</a:t>
            </a:r>
          </a:p>
          <a:p>
            <a:r>
              <a:rPr lang="en-GB" sz="1800" dirty="0"/>
              <a:t>Whenever declarer has a big decision to make, it is very important that all the evidence must be collected </a:t>
            </a:r>
            <a:r>
              <a:rPr lang="en-GB" sz="1800" i="1" dirty="0"/>
              <a:t>before</a:t>
            </a:r>
            <a:r>
              <a:rPr lang="en-GB" sz="1800" dirty="0"/>
              <a:t> this big decision is made.</a:t>
            </a:r>
          </a:p>
          <a:p>
            <a:r>
              <a:rPr lang="en-GB" sz="1800" dirty="0"/>
              <a:t>Let us look at ‘Inspector Clouseau’ in action on board 22.</a:t>
            </a:r>
          </a:p>
          <a:p>
            <a:endParaRPr lang="en-GB" sz="1700" dirty="0"/>
          </a:p>
          <a:p>
            <a:endParaRPr lang="en-GB" sz="1700" dirty="0"/>
          </a:p>
          <a:p>
            <a:endParaRPr lang="en-GB" sz="1700" dirty="0"/>
          </a:p>
          <a:p>
            <a:endParaRPr lang="en-GB" sz="1700" dirty="0"/>
          </a:p>
          <a:p>
            <a:pPr marL="0" indent="0">
              <a:buNone/>
            </a:pPr>
            <a:endParaRPr lang="en-GB" sz="1700" dirty="0"/>
          </a:p>
          <a:p>
            <a:pPr marL="0" indent="0">
              <a:buNone/>
            </a:pPr>
            <a:endParaRPr lang="en-GB" sz="1700" dirty="0"/>
          </a:p>
          <a:p>
            <a:endParaRPr lang="en-GB" sz="1700" dirty="0"/>
          </a:p>
          <a:p>
            <a:endParaRPr lang="en-GB" sz="1700" dirty="0"/>
          </a:p>
          <a:p>
            <a:pPr marL="0" indent="0">
              <a:buNone/>
            </a:pPr>
            <a:endParaRPr lang="en-GB" sz="1700" dirty="0"/>
          </a:p>
          <a:p>
            <a:endParaRPr lang="en-GB" sz="1700" dirty="0"/>
          </a:p>
          <a:p>
            <a:endParaRPr lang="en-GB" sz="1700" dirty="0"/>
          </a:p>
          <a:p>
            <a:pPr marL="0" indent="0">
              <a:buNone/>
            </a:pPr>
            <a:endParaRPr lang="en-GB" sz="1700" dirty="0"/>
          </a:p>
          <a:p>
            <a:endParaRPr lang="en-GB" sz="1700" dirty="0"/>
          </a:p>
        </p:txBody>
      </p:sp>
      <p:pic>
        <p:nvPicPr>
          <p:cNvPr id="12" name="Picture 11">
            <a:extLst>
              <a:ext uri="{FF2B5EF4-FFF2-40B4-BE49-F238E27FC236}">
                <a16:creationId xmlns:a16="http://schemas.microsoft.com/office/drawing/2014/main" id="{E3AB2602-26F9-7025-1089-D7009F00B57F}"/>
              </a:ext>
            </a:extLst>
          </p:cNvPr>
          <p:cNvPicPr>
            <a:picLocks noChangeAspect="1"/>
          </p:cNvPicPr>
          <p:nvPr/>
        </p:nvPicPr>
        <p:blipFill rotWithShape="1">
          <a:blip r:embed="rId2"/>
          <a:srcRect l="21500" r="29751" b="3"/>
          <a:stretch/>
        </p:blipFill>
        <p:spPr>
          <a:xfrm>
            <a:off x="6658720" y="516835"/>
            <a:ext cx="1944095"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14" name="Picture 13">
            <a:extLst>
              <a:ext uri="{FF2B5EF4-FFF2-40B4-BE49-F238E27FC236}">
                <a16:creationId xmlns:a16="http://schemas.microsoft.com/office/drawing/2014/main" id="{30391010-F5D6-D3A1-2303-3A69FBA976AD}"/>
              </a:ext>
            </a:extLst>
          </p:cNvPr>
          <p:cNvPicPr>
            <a:picLocks noChangeAspect="1"/>
          </p:cNvPicPr>
          <p:nvPr/>
        </p:nvPicPr>
        <p:blipFill rotWithShape="1">
          <a:blip r:embed="rId3"/>
          <a:srcRect l="10051" r="13609" b="-5"/>
          <a:stretch/>
        </p:blipFill>
        <p:spPr>
          <a:xfrm>
            <a:off x="6658720" y="3383860"/>
            <a:ext cx="1944095"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21" name="Rectangle 20">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2">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8778240" y="6455664"/>
            <a:ext cx="336042" cy="365125"/>
          </a:xfrm>
        </p:spPr>
        <p:txBody>
          <a:bodyPr>
            <a:normAutofit/>
          </a:bodyPr>
          <a:lstStyle/>
          <a:p>
            <a:pPr>
              <a:spcAft>
                <a:spcPts val="600"/>
              </a:spcAft>
            </a:pPr>
            <a:fld id="{93052490-416F-40F1-AA8E-D4C3D13C235F}" type="slidenum">
              <a:rPr lang="en-GB" sz="1000">
                <a:solidFill>
                  <a:srgbClr val="FFFFFF"/>
                </a:solidFill>
              </a:rPr>
              <a:pPr>
                <a:spcAft>
                  <a:spcPts val="600"/>
                </a:spcAft>
              </a:pPr>
              <a:t>75</a:t>
            </a:fld>
            <a:endParaRPr lang="en-GB" sz="1000">
              <a:solidFill>
                <a:srgbClr val="FFFFFF"/>
              </a:solidFill>
            </a:endParaRPr>
          </a:p>
        </p:txBody>
      </p:sp>
    </p:spTree>
    <p:extLst>
      <p:ext uri="{BB962C8B-B14F-4D97-AF65-F5344CB8AC3E}">
        <p14:creationId xmlns:p14="http://schemas.microsoft.com/office/powerpoint/2010/main" val="2560517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D03146-6E0A-8EED-D33B-A8C281EA2C01}"/>
              </a:ext>
            </a:extLst>
          </p:cNvPr>
          <p:cNvSpPr>
            <a:spLocks noGrp="1"/>
          </p:cNvSpPr>
          <p:nvPr>
            <p:ph type="sldNum" sz="quarter" idx="12"/>
          </p:nvPr>
        </p:nvSpPr>
        <p:spPr/>
        <p:txBody>
          <a:bodyPr/>
          <a:lstStyle/>
          <a:p>
            <a:fld id="{93052490-416F-40F1-AA8E-D4C3D13C235F}" type="slidenum">
              <a:rPr lang="en-GB" smtClean="0"/>
              <a:t>76</a:t>
            </a:fld>
            <a:endParaRPr lang="en-GB"/>
          </a:p>
        </p:txBody>
      </p:sp>
      <p:pic>
        <p:nvPicPr>
          <p:cNvPr id="6" name="Picture 5">
            <a:extLst>
              <a:ext uri="{FF2B5EF4-FFF2-40B4-BE49-F238E27FC236}">
                <a16:creationId xmlns:a16="http://schemas.microsoft.com/office/drawing/2014/main" id="{36E6D881-9443-18EB-C11A-6BE875286789}"/>
              </a:ext>
            </a:extLst>
          </p:cNvPr>
          <p:cNvPicPr>
            <a:picLocks noChangeAspect="1"/>
          </p:cNvPicPr>
          <p:nvPr/>
        </p:nvPicPr>
        <p:blipFill>
          <a:blip r:embed="rId2"/>
          <a:stretch>
            <a:fillRect/>
          </a:stretch>
        </p:blipFill>
        <p:spPr>
          <a:xfrm>
            <a:off x="2081362" y="0"/>
            <a:ext cx="4981275" cy="6858000"/>
          </a:xfrm>
          <a:prstGeom prst="rect">
            <a:avLst/>
          </a:prstGeom>
        </p:spPr>
      </p:pic>
    </p:spTree>
    <p:extLst>
      <p:ext uri="{BB962C8B-B14F-4D97-AF65-F5344CB8AC3E}">
        <p14:creationId xmlns:p14="http://schemas.microsoft.com/office/powerpoint/2010/main" val="3973807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Counting the Hand (Board 22</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4918840"/>
            <a:ext cx="9185227" cy="1805151"/>
          </a:xfrm>
        </p:spPr>
        <p:txBody>
          <a:bodyPr>
            <a:normAutofit/>
          </a:bodyPr>
          <a:lstStyle/>
          <a:p>
            <a:r>
              <a:rPr lang="en-GB" sz="1800" dirty="0">
                <a:sym typeface="Wingdings" panose="05000000000000000000" pitchFamily="2" charset="2"/>
              </a:rPr>
              <a:t>9 Declarers decided to take a ‘Guess’ at the Club suit at trick 3 and most guessed wrongly.</a:t>
            </a:r>
          </a:p>
          <a:p>
            <a:r>
              <a:rPr lang="en-GB" sz="1800" dirty="0">
                <a:sym typeface="Wingdings" panose="05000000000000000000" pitchFamily="2" charset="2"/>
              </a:rPr>
              <a:t>Only one declarer, namely, Steve Abbot could be bothered to cash out all the other 3 suits and make his contract with ease and earn himself a ‘Gold Medal’.</a:t>
            </a:r>
          </a:p>
          <a:p>
            <a:r>
              <a:rPr lang="en-GB" sz="1800" dirty="0">
                <a:sym typeface="Wingdings" panose="05000000000000000000" pitchFamily="2" charset="2"/>
              </a:rPr>
              <a:t>Gary Howchen cashed out 9 tricks, but then got ‘Bored’ and made his decision at trick 10, but at least he made some effort, so a ‘Bronze Medal’ for Gary.</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77</a:t>
            </a:fld>
            <a:endParaRPr lang="en-GB"/>
          </a:p>
        </p:txBody>
      </p:sp>
      <p:pic>
        <p:nvPicPr>
          <p:cNvPr id="6" name="Picture 5">
            <a:extLst>
              <a:ext uri="{FF2B5EF4-FFF2-40B4-BE49-F238E27FC236}">
                <a16:creationId xmlns:a16="http://schemas.microsoft.com/office/drawing/2014/main" id="{08C42BC1-6FCD-B11D-6E57-8887BE9F9941}"/>
              </a:ext>
            </a:extLst>
          </p:cNvPr>
          <p:cNvPicPr>
            <a:picLocks noChangeAspect="1"/>
          </p:cNvPicPr>
          <p:nvPr/>
        </p:nvPicPr>
        <p:blipFill>
          <a:blip r:embed="rId2"/>
          <a:stretch>
            <a:fillRect/>
          </a:stretch>
        </p:blipFill>
        <p:spPr>
          <a:xfrm>
            <a:off x="714169" y="2324719"/>
            <a:ext cx="7268471" cy="2591605"/>
          </a:xfrm>
          <a:prstGeom prst="rect">
            <a:avLst/>
          </a:prstGeom>
        </p:spPr>
      </p:pic>
      <p:pic>
        <p:nvPicPr>
          <p:cNvPr id="9" name="Picture 8">
            <a:extLst>
              <a:ext uri="{FF2B5EF4-FFF2-40B4-BE49-F238E27FC236}">
                <a16:creationId xmlns:a16="http://schemas.microsoft.com/office/drawing/2014/main" id="{38F3E663-DF69-F3A5-E64E-ED213195E76E}"/>
              </a:ext>
            </a:extLst>
          </p:cNvPr>
          <p:cNvPicPr>
            <a:picLocks noChangeAspect="1"/>
          </p:cNvPicPr>
          <p:nvPr/>
        </p:nvPicPr>
        <p:blipFill>
          <a:blip r:embed="rId3"/>
          <a:stretch>
            <a:fillRect/>
          </a:stretch>
        </p:blipFill>
        <p:spPr>
          <a:xfrm>
            <a:off x="6681787" y="647964"/>
            <a:ext cx="1876425" cy="1238250"/>
          </a:xfrm>
          <a:prstGeom prst="rect">
            <a:avLst/>
          </a:prstGeom>
        </p:spPr>
      </p:pic>
      <p:pic>
        <p:nvPicPr>
          <p:cNvPr id="12" name="Picture 11">
            <a:extLst>
              <a:ext uri="{FF2B5EF4-FFF2-40B4-BE49-F238E27FC236}">
                <a16:creationId xmlns:a16="http://schemas.microsoft.com/office/drawing/2014/main" id="{9F7D9D9A-8DB0-535F-7A57-952A445AEE27}"/>
              </a:ext>
            </a:extLst>
          </p:cNvPr>
          <p:cNvPicPr>
            <a:picLocks noChangeAspect="1"/>
          </p:cNvPicPr>
          <p:nvPr/>
        </p:nvPicPr>
        <p:blipFill>
          <a:blip r:embed="rId4"/>
          <a:stretch>
            <a:fillRect/>
          </a:stretch>
        </p:blipFill>
        <p:spPr>
          <a:xfrm>
            <a:off x="141890" y="131091"/>
            <a:ext cx="3818537" cy="2193628"/>
          </a:xfrm>
          <a:prstGeom prst="rect">
            <a:avLst/>
          </a:prstGeom>
        </p:spPr>
      </p:pic>
    </p:spTree>
    <p:extLst>
      <p:ext uri="{BB962C8B-B14F-4D97-AF65-F5344CB8AC3E}">
        <p14:creationId xmlns:p14="http://schemas.microsoft.com/office/powerpoint/2010/main" val="1477336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Count Our Tricks (Do Not Get Greedy)</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229600" cy="5438097"/>
          </a:xfrm>
        </p:spPr>
        <p:txBody>
          <a:bodyPr>
            <a:normAutofit/>
          </a:bodyPr>
          <a:lstStyle/>
          <a:p>
            <a:r>
              <a:rPr lang="en-GB" sz="1800"/>
              <a:t>This next hand demonstrates how declarer must be constantly on the lookout for the ‘Dangers’ that exist on a hand.</a:t>
            </a:r>
          </a:p>
          <a:p>
            <a:r>
              <a:rPr lang="en-GB" sz="1800"/>
              <a:t>Step 1, (Placing our target number of tricks into our head), although it is the simplest task to perform, it is also the most important task.</a:t>
            </a:r>
          </a:p>
          <a:p>
            <a:r>
              <a:rPr lang="en-GB" sz="1800"/>
              <a:t>The key concept to remember is to never put our contract in jeopardy for the sake of trying to get some overtricks. </a:t>
            </a:r>
          </a:p>
          <a:p>
            <a:r>
              <a:rPr lang="en-GB" sz="1800"/>
              <a:t>It is sometimes very tempting to ‘Grab an Extra Trick’.</a:t>
            </a:r>
          </a:p>
          <a:p>
            <a:r>
              <a:rPr lang="en-GB" sz="1800"/>
              <a:t>This is all well and good, if we have already secured our contract, however, until we have made sufficient tricks to secure our contract, the word ‘Overtrick’ does </a:t>
            </a:r>
            <a:r>
              <a:rPr lang="en-GB" sz="1800" i="1"/>
              <a:t>not</a:t>
            </a:r>
            <a:r>
              <a:rPr lang="en-GB" sz="1800"/>
              <a:t> exist in the vocabulary of a declarer. </a:t>
            </a:r>
          </a:p>
          <a:p>
            <a:r>
              <a:rPr lang="en-GB" sz="1800"/>
              <a:t>Let us see some of these aspects in action on the next hand, which is board 18.</a:t>
            </a:r>
          </a:p>
          <a:p>
            <a:endParaRPr lang="en-GB" sz="1800"/>
          </a:p>
          <a:p>
            <a:endParaRPr lang="en-GB" sz="1800"/>
          </a:p>
          <a:p>
            <a:endParaRPr lang="en-GB" sz="1800"/>
          </a:p>
          <a:p>
            <a:endParaRPr lang="en-GB" sz="1800"/>
          </a:p>
          <a:p>
            <a:pPr marL="0" indent="0">
              <a:buNone/>
            </a:pPr>
            <a:endParaRPr lang="en-GB" sz="1800"/>
          </a:p>
          <a:p>
            <a:pPr marL="0" indent="0">
              <a:buNone/>
            </a:pPr>
            <a:endParaRPr lang="en-GB" sz="1800"/>
          </a:p>
          <a:p>
            <a:endParaRPr lang="en-GB" sz="1800"/>
          </a:p>
          <a:p>
            <a:endParaRPr lang="en-GB" sz="1800"/>
          </a:p>
          <a:p>
            <a:pPr marL="0" indent="0">
              <a:buNone/>
            </a:pPr>
            <a:endParaRPr lang="en-GB" sz="1800"/>
          </a:p>
          <a:p>
            <a:endParaRPr lang="en-GB"/>
          </a:p>
          <a:p>
            <a:endParaRPr lang="en-GB" sz="1800"/>
          </a:p>
          <a:p>
            <a:pPr marL="0" indent="0">
              <a:buNone/>
            </a:pPr>
            <a:endParaRPr lang="en-GB"/>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78</a:t>
            </a:fld>
            <a:endParaRPr lang="en-GB"/>
          </a:p>
        </p:txBody>
      </p:sp>
      <p:pic>
        <p:nvPicPr>
          <p:cNvPr id="10" name="Picture 9">
            <a:extLst>
              <a:ext uri="{FF2B5EF4-FFF2-40B4-BE49-F238E27FC236}">
                <a16:creationId xmlns:a16="http://schemas.microsoft.com/office/drawing/2014/main" id="{04447935-AD18-002E-D8C0-09E823BD0C25}"/>
              </a:ext>
            </a:extLst>
          </p:cNvPr>
          <p:cNvPicPr>
            <a:picLocks noChangeAspect="1"/>
          </p:cNvPicPr>
          <p:nvPr/>
        </p:nvPicPr>
        <p:blipFill>
          <a:blip r:embed="rId2"/>
          <a:stretch>
            <a:fillRect/>
          </a:stretch>
        </p:blipFill>
        <p:spPr>
          <a:xfrm>
            <a:off x="2979766" y="4587766"/>
            <a:ext cx="2940185" cy="2205139"/>
          </a:xfrm>
          <a:prstGeom prst="rect">
            <a:avLst/>
          </a:prstGeom>
        </p:spPr>
      </p:pic>
    </p:spTree>
    <p:extLst>
      <p:ext uri="{BB962C8B-B14F-4D97-AF65-F5344CB8AC3E}">
        <p14:creationId xmlns:p14="http://schemas.microsoft.com/office/powerpoint/2010/main" val="1345547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5ACC1-79A5-4CA5-E1E6-A238EE4D098A}"/>
              </a:ext>
            </a:extLst>
          </p:cNvPr>
          <p:cNvSpPr>
            <a:spLocks noGrp="1"/>
          </p:cNvSpPr>
          <p:nvPr>
            <p:ph type="sldNum" sz="quarter" idx="12"/>
          </p:nvPr>
        </p:nvSpPr>
        <p:spPr/>
        <p:txBody>
          <a:bodyPr/>
          <a:lstStyle/>
          <a:p>
            <a:fld id="{93052490-416F-40F1-AA8E-D4C3D13C235F}" type="slidenum">
              <a:rPr lang="en-GB" smtClean="0"/>
              <a:t>79</a:t>
            </a:fld>
            <a:endParaRPr lang="en-GB"/>
          </a:p>
        </p:txBody>
      </p:sp>
      <p:pic>
        <p:nvPicPr>
          <p:cNvPr id="6" name="Picture 5">
            <a:extLst>
              <a:ext uri="{FF2B5EF4-FFF2-40B4-BE49-F238E27FC236}">
                <a16:creationId xmlns:a16="http://schemas.microsoft.com/office/drawing/2014/main" id="{D8F74361-D8A2-8225-4647-2FEBA44DC836}"/>
              </a:ext>
            </a:extLst>
          </p:cNvPr>
          <p:cNvPicPr>
            <a:picLocks noChangeAspect="1"/>
          </p:cNvPicPr>
          <p:nvPr/>
        </p:nvPicPr>
        <p:blipFill>
          <a:blip r:embed="rId2"/>
          <a:stretch>
            <a:fillRect/>
          </a:stretch>
        </p:blipFill>
        <p:spPr>
          <a:xfrm>
            <a:off x="1537003" y="0"/>
            <a:ext cx="6069993" cy="6858000"/>
          </a:xfrm>
          <a:prstGeom prst="rect">
            <a:avLst/>
          </a:prstGeom>
        </p:spPr>
      </p:pic>
    </p:spTree>
    <p:extLst>
      <p:ext uri="{BB962C8B-B14F-4D97-AF65-F5344CB8AC3E}">
        <p14:creationId xmlns:p14="http://schemas.microsoft.com/office/powerpoint/2010/main" val="58065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42905"/>
            <a:ext cx="8229600" cy="1143000"/>
          </a:xfrm>
        </p:spPr>
        <p:txBody>
          <a:bodyPr>
            <a:normAutofit/>
          </a:bodyPr>
          <a:lstStyle/>
          <a:p>
            <a:r>
              <a:rPr lang="en-GB" sz="3200" u="sng"/>
              <a:t>Hold-Up Play</a:t>
            </a:r>
            <a:endParaRPr lang="en-GB" sz="3200" u="sng" dirty="0"/>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576552"/>
            <a:ext cx="8229600" cy="5138543"/>
          </a:xfrm>
        </p:spPr>
        <p:txBody>
          <a:bodyPr>
            <a:normAutofit/>
          </a:bodyPr>
          <a:lstStyle/>
          <a:p>
            <a:r>
              <a:rPr lang="en-GB" sz="1800" dirty="0"/>
              <a:t>Let us now look more closely at Step number 4:</a:t>
            </a:r>
          </a:p>
          <a:p>
            <a:r>
              <a:rPr lang="en-GB" sz="1800" dirty="0"/>
              <a:t> Step 4: “Check that the implementation of our step 3 strategy will not result 	   in the defenders taking the necessary number of tricks to defeat our 	   contract”.</a:t>
            </a:r>
          </a:p>
          <a:p>
            <a:r>
              <a:rPr lang="en-GB" sz="1800" dirty="0"/>
              <a:t>Defenders generally have the knack of leading suits where we are most vulnerable.</a:t>
            </a:r>
          </a:p>
          <a:p>
            <a:r>
              <a:rPr lang="en-GB" sz="1800" dirty="0"/>
              <a:t>We are now going to look at some declarer strategies that minimise the possibility that the defenders will win enough tricks to defeat our No Trump contract.</a:t>
            </a:r>
          </a:p>
          <a:p>
            <a:r>
              <a:rPr lang="en-GB" sz="1800" dirty="0"/>
              <a:t>The first one is called the Hold Up play.</a:t>
            </a:r>
          </a:p>
          <a:p>
            <a:r>
              <a:rPr lang="en-GB" sz="1800" dirty="0"/>
              <a:t>Each time that we undertake a No Trump contract we are confronted with the same problem, which is whether we should win the lead immediately or duck and if the latter, how many times should we duck. </a:t>
            </a:r>
          </a:p>
          <a:p>
            <a:r>
              <a:rPr lang="en-GB" sz="1800" dirty="0"/>
              <a:t>It is very important that we duck the correct number of times as it will determine the success or failure of many contracts. By holding up correctly, we will be cutting the communications between our opponents.</a:t>
            </a:r>
          </a:p>
          <a:p>
            <a:r>
              <a:rPr lang="en-GB" sz="1800" dirty="0"/>
              <a:t>We use the ‘Rule of 7’ to determine how many times we should duck.</a:t>
            </a:r>
          </a:p>
          <a:p>
            <a:pPr marL="0" indent="0">
              <a:buNone/>
            </a:pPr>
            <a:endParaRPr lang="en-GB" dirty="0"/>
          </a:p>
          <a:p>
            <a:endParaRPr lang="en-GB" dirty="0"/>
          </a:p>
          <a:p>
            <a:endParaRPr lang="en-GB" dirty="0"/>
          </a:p>
          <a:p>
            <a:endParaRPr lang="en-GB" dirty="0"/>
          </a:p>
          <a:p>
            <a:endParaRPr lang="en-GB"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8</a:t>
            </a:fld>
            <a:endParaRPr lang="en-GB"/>
          </a:p>
        </p:txBody>
      </p:sp>
    </p:spTree>
    <p:extLst>
      <p:ext uri="{BB962C8B-B14F-4D97-AF65-F5344CB8AC3E}">
        <p14:creationId xmlns:p14="http://schemas.microsoft.com/office/powerpoint/2010/main" val="3856942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988881" cy="1143000"/>
          </a:xfrm>
        </p:spPr>
        <p:txBody>
          <a:bodyPr>
            <a:normAutofit/>
          </a:bodyPr>
          <a:lstStyle/>
          <a:p>
            <a:r>
              <a:rPr lang="en-GB" sz="2000" u="sng" dirty="0"/>
              <a:t>Count Our Tricks (Do Not Get Greedy) (Board 18</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052851"/>
            <a:ext cx="9185227" cy="1347953"/>
          </a:xfrm>
        </p:spPr>
        <p:txBody>
          <a:bodyPr>
            <a:normAutofit/>
          </a:bodyPr>
          <a:lstStyle/>
          <a:p>
            <a:r>
              <a:rPr lang="en-GB" sz="1800" dirty="0">
                <a:sym typeface="Wingdings" panose="05000000000000000000" pitchFamily="2" charset="2"/>
              </a:rPr>
              <a:t>Every declarer was ‘Greedy’ on this board and not one single declarer played the Ace of Hearts at trick 1.</a:t>
            </a:r>
          </a:p>
          <a:p>
            <a:r>
              <a:rPr lang="en-GB" sz="1800" dirty="0">
                <a:sym typeface="Wingdings" panose="05000000000000000000" pitchFamily="2" charset="2"/>
              </a:rPr>
              <a:t>No one deserves a ‘Gold Medal’ for being so greedy.</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80</a:t>
            </a:fld>
            <a:endParaRPr lang="en-GB"/>
          </a:p>
        </p:txBody>
      </p:sp>
      <p:pic>
        <p:nvPicPr>
          <p:cNvPr id="6" name="Picture 5">
            <a:extLst>
              <a:ext uri="{FF2B5EF4-FFF2-40B4-BE49-F238E27FC236}">
                <a16:creationId xmlns:a16="http://schemas.microsoft.com/office/drawing/2014/main" id="{96B3DF0E-F51B-50B4-A0D7-D650F5B5272E}"/>
              </a:ext>
            </a:extLst>
          </p:cNvPr>
          <p:cNvPicPr>
            <a:picLocks noChangeAspect="1"/>
          </p:cNvPicPr>
          <p:nvPr/>
        </p:nvPicPr>
        <p:blipFill>
          <a:blip r:embed="rId2"/>
          <a:stretch>
            <a:fillRect/>
          </a:stretch>
        </p:blipFill>
        <p:spPr>
          <a:xfrm>
            <a:off x="646285" y="2244141"/>
            <a:ext cx="7660408" cy="2738310"/>
          </a:xfrm>
          <a:prstGeom prst="rect">
            <a:avLst/>
          </a:prstGeom>
        </p:spPr>
      </p:pic>
      <p:pic>
        <p:nvPicPr>
          <p:cNvPr id="9" name="Picture 8">
            <a:extLst>
              <a:ext uri="{FF2B5EF4-FFF2-40B4-BE49-F238E27FC236}">
                <a16:creationId xmlns:a16="http://schemas.microsoft.com/office/drawing/2014/main" id="{93C13433-EC5B-82B6-DE64-7C9B6F2EE7FE}"/>
              </a:ext>
            </a:extLst>
          </p:cNvPr>
          <p:cNvPicPr>
            <a:picLocks noChangeAspect="1"/>
          </p:cNvPicPr>
          <p:nvPr/>
        </p:nvPicPr>
        <p:blipFill>
          <a:blip r:embed="rId3"/>
          <a:stretch>
            <a:fillRect/>
          </a:stretch>
        </p:blipFill>
        <p:spPr>
          <a:xfrm>
            <a:off x="6838950" y="423206"/>
            <a:ext cx="1847850" cy="1171575"/>
          </a:xfrm>
          <a:prstGeom prst="rect">
            <a:avLst/>
          </a:prstGeom>
        </p:spPr>
      </p:pic>
      <p:pic>
        <p:nvPicPr>
          <p:cNvPr id="12" name="Picture 11">
            <a:extLst>
              <a:ext uri="{FF2B5EF4-FFF2-40B4-BE49-F238E27FC236}">
                <a16:creationId xmlns:a16="http://schemas.microsoft.com/office/drawing/2014/main" id="{17DB6DF2-54E9-4711-88EF-C42369FDE794}"/>
              </a:ext>
            </a:extLst>
          </p:cNvPr>
          <p:cNvPicPr>
            <a:picLocks noChangeAspect="1"/>
          </p:cNvPicPr>
          <p:nvPr/>
        </p:nvPicPr>
        <p:blipFill>
          <a:blip r:embed="rId4"/>
          <a:stretch>
            <a:fillRect/>
          </a:stretch>
        </p:blipFill>
        <p:spPr>
          <a:xfrm>
            <a:off x="109861" y="59078"/>
            <a:ext cx="3590687" cy="2010192"/>
          </a:xfrm>
          <a:prstGeom prst="rect">
            <a:avLst/>
          </a:prstGeom>
        </p:spPr>
      </p:pic>
    </p:spTree>
    <p:extLst>
      <p:ext uri="{BB962C8B-B14F-4D97-AF65-F5344CB8AC3E}">
        <p14:creationId xmlns:p14="http://schemas.microsoft.com/office/powerpoint/2010/main" val="1476125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57200" y="-117234"/>
            <a:ext cx="8229600" cy="1143000"/>
          </a:xfrm>
        </p:spPr>
        <p:txBody>
          <a:bodyPr>
            <a:normAutofit/>
          </a:bodyPr>
          <a:lstStyle/>
          <a:p>
            <a:r>
              <a:rPr lang="en-GB" sz="3200" u="sng" dirty="0"/>
              <a:t>Suit Combinations + Danger Hand</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57200" y="1190287"/>
            <a:ext cx="8229600" cy="5438097"/>
          </a:xfrm>
        </p:spPr>
        <p:txBody>
          <a:bodyPr>
            <a:normAutofit/>
          </a:bodyPr>
          <a:lstStyle/>
          <a:p>
            <a:r>
              <a:rPr lang="en-GB" sz="1800" dirty="0"/>
              <a:t>This next hand is certainly tough.</a:t>
            </a:r>
          </a:p>
          <a:p>
            <a:r>
              <a:rPr lang="en-GB" sz="1800" dirty="0"/>
              <a:t>Declarer has to firstly use their ‘Suit Combinations’ knowledge and then identify the danger hand to make their contract </a:t>
            </a:r>
            <a:r>
              <a:rPr lang="en-GB" sz="1800" i="1" dirty="0"/>
              <a:t>without</a:t>
            </a:r>
            <a:r>
              <a:rPr lang="en-GB" sz="1800" dirty="0"/>
              <a:t> any guessing.</a:t>
            </a:r>
          </a:p>
          <a:p>
            <a:r>
              <a:rPr lang="en-GB" sz="1800" dirty="0"/>
              <a:t>The suit combination is:</a:t>
            </a:r>
          </a:p>
          <a:p>
            <a:endParaRPr lang="en-GB" sz="1800" dirty="0"/>
          </a:p>
          <a:p>
            <a:endParaRPr lang="en-GB" sz="1800" dirty="0"/>
          </a:p>
          <a:p>
            <a:endParaRPr lang="en-GB" sz="1800" dirty="0"/>
          </a:p>
          <a:p>
            <a:endParaRPr lang="en-GB" sz="1800" dirty="0"/>
          </a:p>
          <a:p>
            <a:r>
              <a:rPr lang="en-GB" sz="1800" dirty="0"/>
              <a:t>We are required to make 4 Club tricks and we can afford to lose one, however it is not as straight forward as it looks as there are other factors involved outside of the Club suit.</a:t>
            </a:r>
          </a:p>
          <a:p>
            <a:r>
              <a:rPr lang="en-GB" sz="1800" dirty="0"/>
              <a:t>Let us see this </a:t>
            </a:r>
            <a:r>
              <a:rPr lang="en-GB" sz="1800" i="1" dirty="0"/>
              <a:t>tough</a:t>
            </a:r>
            <a:r>
              <a:rPr lang="en-GB" sz="1800" dirty="0"/>
              <a:t> hand in action on board 16.</a:t>
            </a:r>
          </a:p>
          <a:p>
            <a:endParaRPr lang="en-GB" sz="1800" dirty="0"/>
          </a:p>
          <a:p>
            <a:pPr marL="0" indent="0">
              <a:buNone/>
            </a:pPr>
            <a:endParaRPr lang="en-GB" sz="1800" dirty="0"/>
          </a:p>
          <a:p>
            <a:pPr marL="0" indent="0">
              <a:buNone/>
            </a:pPr>
            <a:endParaRPr lang="en-GB" sz="1800" dirty="0"/>
          </a:p>
          <a:p>
            <a:endParaRPr lang="en-GB" sz="1800" dirty="0"/>
          </a:p>
          <a:p>
            <a:endParaRPr lang="en-GB" sz="1800" dirty="0"/>
          </a:p>
          <a:p>
            <a:pPr marL="0" indent="0">
              <a:buNone/>
            </a:pPr>
            <a:endParaRPr lang="en-GB" sz="1800" dirty="0"/>
          </a:p>
          <a:p>
            <a:endParaRPr lang="en-GB" dirty="0"/>
          </a:p>
          <a:p>
            <a:endParaRPr lang="en-GB" sz="1800"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p:txBody>
          <a:bodyPr/>
          <a:lstStyle/>
          <a:p>
            <a:fld id="{93052490-416F-40F1-AA8E-D4C3D13C235F}" type="slidenum">
              <a:rPr lang="en-GB" smtClean="0"/>
              <a:t>81</a:t>
            </a:fld>
            <a:endParaRPr lang="en-GB"/>
          </a:p>
        </p:txBody>
      </p:sp>
      <p:pic>
        <p:nvPicPr>
          <p:cNvPr id="6" name="Picture 5">
            <a:extLst>
              <a:ext uri="{FF2B5EF4-FFF2-40B4-BE49-F238E27FC236}">
                <a16:creationId xmlns:a16="http://schemas.microsoft.com/office/drawing/2014/main" id="{2F39C3F4-220B-1BD2-2F0B-16781565DAFB}"/>
              </a:ext>
            </a:extLst>
          </p:cNvPr>
          <p:cNvPicPr>
            <a:picLocks noChangeAspect="1"/>
          </p:cNvPicPr>
          <p:nvPr/>
        </p:nvPicPr>
        <p:blipFill>
          <a:blip r:embed="rId2"/>
          <a:stretch>
            <a:fillRect/>
          </a:stretch>
        </p:blipFill>
        <p:spPr>
          <a:xfrm>
            <a:off x="4789209" y="2758966"/>
            <a:ext cx="3180009" cy="476193"/>
          </a:xfrm>
          <a:prstGeom prst="rect">
            <a:avLst/>
          </a:prstGeom>
        </p:spPr>
      </p:pic>
      <p:pic>
        <p:nvPicPr>
          <p:cNvPr id="8" name="Picture 7">
            <a:extLst>
              <a:ext uri="{FF2B5EF4-FFF2-40B4-BE49-F238E27FC236}">
                <a16:creationId xmlns:a16="http://schemas.microsoft.com/office/drawing/2014/main" id="{7087A4E3-3379-2AE6-8CB8-995794B0FA5C}"/>
              </a:ext>
            </a:extLst>
          </p:cNvPr>
          <p:cNvPicPr>
            <a:picLocks noChangeAspect="1"/>
          </p:cNvPicPr>
          <p:nvPr/>
        </p:nvPicPr>
        <p:blipFill>
          <a:blip r:embed="rId3"/>
          <a:stretch>
            <a:fillRect/>
          </a:stretch>
        </p:blipFill>
        <p:spPr>
          <a:xfrm>
            <a:off x="1376715" y="2758966"/>
            <a:ext cx="2201064" cy="463826"/>
          </a:xfrm>
          <a:prstGeom prst="rect">
            <a:avLst/>
          </a:prstGeom>
        </p:spPr>
      </p:pic>
    </p:spTree>
    <p:extLst>
      <p:ext uri="{BB962C8B-B14F-4D97-AF65-F5344CB8AC3E}">
        <p14:creationId xmlns:p14="http://schemas.microsoft.com/office/powerpoint/2010/main" val="3092969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4EBE83-38B0-9856-8106-64D5644337DC}"/>
              </a:ext>
            </a:extLst>
          </p:cNvPr>
          <p:cNvSpPr>
            <a:spLocks noGrp="1"/>
          </p:cNvSpPr>
          <p:nvPr>
            <p:ph type="sldNum" sz="quarter" idx="12"/>
          </p:nvPr>
        </p:nvSpPr>
        <p:spPr/>
        <p:txBody>
          <a:bodyPr/>
          <a:lstStyle/>
          <a:p>
            <a:fld id="{93052490-416F-40F1-AA8E-D4C3D13C235F}" type="slidenum">
              <a:rPr lang="en-GB" smtClean="0"/>
              <a:t>82</a:t>
            </a:fld>
            <a:endParaRPr lang="en-GB"/>
          </a:p>
        </p:txBody>
      </p:sp>
      <p:pic>
        <p:nvPicPr>
          <p:cNvPr id="3" name="Picture 2">
            <a:extLst>
              <a:ext uri="{FF2B5EF4-FFF2-40B4-BE49-F238E27FC236}">
                <a16:creationId xmlns:a16="http://schemas.microsoft.com/office/drawing/2014/main" id="{5D38AC6D-133B-EFC8-4F02-8BA240C288EE}"/>
              </a:ext>
            </a:extLst>
          </p:cNvPr>
          <p:cNvPicPr>
            <a:picLocks noChangeAspect="1"/>
          </p:cNvPicPr>
          <p:nvPr/>
        </p:nvPicPr>
        <p:blipFill>
          <a:blip r:embed="rId2"/>
          <a:stretch>
            <a:fillRect/>
          </a:stretch>
        </p:blipFill>
        <p:spPr>
          <a:xfrm>
            <a:off x="1913599" y="0"/>
            <a:ext cx="5316801" cy="6858000"/>
          </a:xfrm>
          <a:prstGeom prst="rect">
            <a:avLst/>
          </a:prstGeom>
        </p:spPr>
      </p:pic>
    </p:spTree>
    <p:extLst>
      <p:ext uri="{BB962C8B-B14F-4D97-AF65-F5344CB8AC3E}">
        <p14:creationId xmlns:p14="http://schemas.microsoft.com/office/powerpoint/2010/main" val="36619672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Suit Combinations + Danger Hand (Board 16</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084384"/>
            <a:ext cx="9185227" cy="1371600"/>
          </a:xfrm>
        </p:spPr>
        <p:txBody>
          <a:bodyPr>
            <a:normAutofit/>
          </a:bodyPr>
          <a:lstStyle/>
          <a:p>
            <a:r>
              <a:rPr lang="en-GB" sz="1800" dirty="0">
                <a:sym typeface="Wingdings" panose="05000000000000000000" pitchFamily="2" charset="2"/>
              </a:rPr>
              <a:t>To be honest, this was a difficult hand to play, without any guessing involved.</a:t>
            </a:r>
          </a:p>
          <a:p>
            <a:r>
              <a:rPr lang="en-GB" sz="1800" dirty="0">
                <a:sym typeface="Wingdings" panose="05000000000000000000" pitchFamily="2" charset="2"/>
              </a:rPr>
              <a:t>However, one declarer earnt themselves a ‘Gold Medal’ and that was Brian Sharkey.</a:t>
            </a:r>
          </a:p>
          <a:p>
            <a:r>
              <a:rPr lang="en-GB" sz="1800" dirty="0">
                <a:sym typeface="Wingdings" panose="05000000000000000000" pitchFamily="2" charset="2"/>
              </a:rPr>
              <a:t>Well done Brian.</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83</a:t>
            </a:fld>
            <a:endParaRPr lang="en-GB"/>
          </a:p>
        </p:txBody>
      </p:sp>
      <p:pic>
        <p:nvPicPr>
          <p:cNvPr id="16" name="Picture 15">
            <a:extLst>
              <a:ext uri="{FF2B5EF4-FFF2-40B4-BE49-F238E27FC236}">
                <a16:creationId xmlns:a16="http://schemas.microsoft.com/office/drawing/2014/main" id="{18113AF0-303F-DA14-B02F-68EE59D40AE6}"/>
              </a:ext>
            </a:extLst>
          </p:cNvPr>
          <p:cNvPicPr>
            <a:picLocks noChangeAspect="1"/>
          </p:cNvPicPr>
          <p:nvPr/>
        </p:nvPicPr>
        <p:blipFill>
          <a:blip r:embed="rId2"/>
          <a:stretch>
            <a:fillRect/>
          </a:stretch>
        </p:blipFill>
        <p:spPr>
          <a:xfrm>
            <a:off x="6619875" y="441434"/>
            <a:ext cx="2000250" cy="1371600"/>
          </a:xfrm>
          <a:prstGeom prst="rect">
            <a:avLst/>
          </a:prstGeom>
        </p:spPr>
      </p:pic>
      <p:pic>
        <p:nvPicPr>
          <p:cNvPr id="18" name="Picture 17">
            <a:extLst>
              <a:ext uri="{FF2B5EF4-FFF2-40B4-BE49-F238E27FC236}">
                <a16:creationId xmlns:a16="http://schemas.microsoft.com/office/drawing/2014/main" id="{0617CDC0-502A-A053-51A0-9B0D6C635255}"/>
              </a:ext>
            </a:extLst>
          </p:cNvPr>
          <p:cNvPicPr>
            <a:picLocks noChangeAspect="1"/>
          </p:cNvPicPr>
          <p:nvPr/>
        </p:nvPicPr>
        <p:blipFill>
          <a:blip r:embed="rId3"/>
          <a:stretch>
            <a:fillRect/>
          </a:stretch>
        </p:blipFill>
        <p:spPr>
          <a:xfrm>
            <a:off x="96234" y="133011"/>
            <a:ext cx="3569574" cy="1959861"/>
          </a:xfrm>
          <a:prstGeom prst="rect">
            <a:avLst/>
          </a:prstGeom>
        </p:spPr>
      </p:pic>
      <p:pic>
        <p:nvPicPr>
          <p:cNvPr id="20" name="Picture 19">
            <a:extLst>
              <a:ext uri="{FF2B5EF4-FFF2-40B4-BE49-F238E27FC236}">
                <a16:creationId xmlns:a16="http://schemas.microsoft.com/office/drawing/2014/main" id="{6B5DB1F6-E6CC-20C1-C13D-4A971903E43E}"/>
              </a:ext>
            </a:extLst>
          </p:cNvPr>
          <p:cNvPicPr>
            <a:picLocks noChangeAspect="1"/>
          </p:cNvPicPr>
          <p:nvPr/>
        </p:nvPicPr>
        <p:blipFill>
          <a:blip r:embed="rId4"/>
          <a:stretch>
            <a:fillRect/>
          </a:stretch>
        </p:blipFill>
        <p:spPr>
          <a:xfrm>
            <a:off x="543446" y="2372710"/>
            <a:ext cx="7415514" cy="2672257"/>
          </a:xfrm>
          <a:prstGeom prst="rect">
            <a:avLst/>
          </a:prstGeom>
        </p:spPr>
      </p:pic>
    </p:spTree>
    <p:extLst>
      <p:ext uri="{BB962C8B-B14F-4D97-AF65-F5344CB8AC3E}">
        <p14:creationId xmlns:p14="http://schemas.microsoft.com/office/powerpoint/2010/main" val="31851462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189186" y="-304913"/>
            <a:ext cx="3989065" cy="1108954"/>
          </a:xfrm>
        </p:spPr>
        <p:txBody>
          <a:bodyPr>
            <a:normAutofit/>
          </a:bodyPr>
          <a:lstStyle/>
          <a:p>
            <a:r>
              <a:rPr lang="en-GB" sz="3100" u="sng" dirty="0">
                <a:solidFill>
                  <a:schemeClr val="tx2"/>
                </a:solidFill>
              </a:rPr>
              <a:t>Think Outside The Box</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23357" y="646386"/>
            <a:ext cx="5129288" cy="6075089"/>
          </a:xfrm>
        </p:spPr>
        <p:txBody>
          <a:bodyPr anchor="t">
            <a:noAutofit/>
          </a:bodyPr>
          <a:lstStyle/>
          <a:p>
            <a:pPr>
              <a:lnSpc>
                <a:spcPct val="90000"/>
              </a:lnSpc>
            </a:pPr>
            <a:r>
              <a:rPr lang="en-GB" sz="1800" dirty="0">
                <a:solidFill>
                  <a:schemeClr val="tx2"/>
                </a:solidFill>
              </a:rPr>
              <a:t>The last ‘Boot Camp’ hand is always a ‘Classic’ and this ‘Boot Camp’ is no exception.</a:t>
            </a:r>
          </a:p>
          <a:p>
            <a:pPr>
              <a:lnSpc>
                <a:spcPct val="90000"/>
              </a:lnSpc>
            </a:pPr>
            <a:r>
              <a:rPr lang="en-GB" sz="1800" dirty="0">
                <a:solidFill>
                  <a:schemeClr val="tx2"/>
                </a:solidFill>
              </a:rPr>
              <a:t>Let us now list out declarer’s ‘Box of Tricks’ that they can now use on the unsuspecting defenders, when playing in a No Trump contract.</a:t>
            </a:r>
          </a:p>
          <a:p>
            <a:pPr>
              <a:lnSpc>
                <a:spcPct val="90000"/>
              </a:lnSpc>
            </a:pPr>
            <a:r>
              <a:rPr lang="en-GB" sz="1800" dirty="0">
                <a:solidFill>
                  <a:schemeClr val="tx2"/>
                </a:solidFill>
              </a:rPr>
              <a:t>1. Hold Up Play</a:t>
            </a:r>
          </a:p>
          <a:p>
            <a:pPr>
              <a:lnSpc>
                <a:spcPct val="90000"/>
              </a:lnSpc>
            </a:pPr>
            <a:r>
              <a:rPr lang="en-GB" sz="1800" dirty="0">
                <a:solidFill>
                  <a:schemeClr val="tx2"/>
                </a:solidFill>
              </a:rPr>
              <a:t>2. Identifying the ‘Danger Hand’.</a:t>
            </a:r>
          </a:p>
          <a:p>
            <a:pPr>
              <a:lnSpc>
                <a:spcPct val="90000"/>
              </a:lnSpc>
            </a:pPr>
            <a:r>
              <a:rPr lang="en-GB" sz="1800" dirty="0">
                <a:solidFill>
                  <a:schemeClr val="tx2"/>
                </a:solidFill>
              </a:rPr>
              <a:t>3. Avoidance Play.</a:t>
            </a:r>
          </a:p>
          <a:p>
            <a:pPr>
              <a:lnSpc>
                <a:spcPct val="90000"/>
              </a:lnSpc>
            </a:pPr>
            <a:r>
              <a:rPr lang="en-GB" sz="1800" dirty="0">
                <a:solidFill>
                  <a:schemeClr val="tx2"/>
                </a:solidFill>
              </a:rPr>
              <a:t>4. Preserving Entries.</a:t>
            </a:r>
          </a:p>
          <a:p>
            <a:pPr>
              <a:lnSpc>
                <a:spcPct val="90000"/>
              </a:lnSpc>
            </a:pPr>
            <a:r>
              <a:rPr lang="en-GB" sz="1800" dirty="0">
                <a:solidFill>
                  <a:schemeClr val="tx2"/>
                </a:solidFill>
              </a:rPr>
              <a:t>5. Creating Entries.</a:t>
            </a:r>
          </a:p>
          <a:p>
            <a:pPr>
              <a:lnSpc>
                <a:spcPct val="90000"/>
              </a:lnSpc>
            </a:pPr>
            <a:r>
              <a:rPr lang="en-GB" sz="1800" dirty="0">
                <a:solidFill>
                  <a:schemeClr val="tx2"/>
                </a:solidFill>
              </a:rPr>
              <a:t>6. Block Defence.</a:t>
            </a:r>
          </a:p>
          <a:p>
            <a:pPr>
              <a:lnSpc>
                <a:spcPct val="90000"/>
              </a:lnSpc>
            </a:pPr>
            <a:r>
              <a:rPr lang="en-GB" sz="1800" dirty="0">
                <a:solidFill>
                  <a:schemeClr val="tx2"/>
                </a:solidFill>
              </a:rPr>
              <a:t>7. Deceptive Plays.</a:t>
            </a:r>
          </a:p>
          <a:p>
            <a:pPr>
              <a:lnSpc>
                <a:spcPct val="90000"/>
              </a:lnSpc>
            </a:pPr>
            <a:r>
              <a:rPr lang="en-GB" sz="1800" dirty="0">
                <a:solidFill>
                  <a:schemeClr val="tx2"/>
                </a:solidFill>
              </a:rPr>
              <a:t>8. Play High from Dummy.</a:t>
            </a:r>
          </a:p>
          <a:p>
            <a:pPr>
              <a:lnSpc>
                <a:spcPct val="90000"/>
              </a:lnSpc>
            </a:pPr>
            <a:endParaRPr lang="en-GB" sz="1800" dirty="0">
              <a:solidFill>
                <a:schemeClr val="tx2"/>
              </a:solidFill>
            </a:endParaRPr>
          </a:p>
          <a:p>
            <a:pPr>
              <a:lnSpc>
                <a:spcPct val="90000"/>
              </a:lnSpc>
            </a:pPr>
            <a:r>
              <a:rPr lang="en-GB" sz="1800" dirty="0">
                <a:solidFill>
                  <a:schemeClr val="tx2"/>
                </a:solidFill>
              </a:rPr>
              <a:t>Sometimes none of the above strategies will work on a certain hand.</a:t>
            </a:r>
          </a:p>
          <a:p>
            <a:pPr>
              <a:lnSpc>
                <a:spcPct val="90000"/>
              </a:lnSpc>
            </a:pPr>
            <a:r>
              <a:rPr lang="en-GB" sz="1800" dirty="0">
                <a:solidFill>
                  <a:schemeClr val="tx2"/>
                </a:solidFill>
              </a:rPr>
              <a:t>When this happens, declarer has to ‘Think Outside The Box’ and come up with some imaginative card play.</a:t>
            </a:r>
          </a:p>
          <a:p>
            <a:pPr>
              <a:lnSpc>
                <a:spcPct val="90000"/>
              </a:lnSpc>
            </a:pPr>
            <a:endParaRPr lang="en-GB" sz="1800" dirty="0">
              <a:solidFill>
                <a:schemeClr val="tx2"/>
              </a:solidFill>
            </a:endParaRPr>
          </a:p>
          <a:p>
            <a:pPr>
              <a:lnSpc>
                <a:spcPct val="90000"/>
              </a:lnSpc>
            </a:pPr>
            <a:r>
              <a:rPr lang="en-GB" sz="1800" dirty="0">
                <a:solidFill>
                  <a:schemeClr val="tx2"/>
                </a:solidFill>
              </a:rPr>
              <a:t>Let us watch this in action on board 2.</a:t>
            </a:r>
          </a:p>
          <a:p>
            <a:pPr>
              <a:lnSpc>
                <a:spcPct val="90000"/>
              </a:lnSpc>
            </a:pPr>
            <a:endParaRPr lang="en-GB" sz="1800" dirty="0">
              <a:solidFill>
                <a:schemeClr val="tx2"/>
              </a:solidFill>
            </a:endParaRPr>
          </a:p>
          <a:p>
            <a:pPr marL="0" indent="0">
              <a:lnSpc>
                <a:spcPct val="90000"/>
              </a:lnSpc>
              <a:buNone/>
            </a:pPr>
            <a:endParaRPr lang="en-GB" sz="1800" dirty="0">
              <a:solidFill>
                <a:schemeClr val="tx2"/>
              </a:solidFill>
            </a:endParaRPr>
          </a:p>
          <a:p>
            <a:pPr>
              <a:lnSpc>
                <a:spcPct val="90000"/>
              </a:lnSpc>
            </a:pPr>
            <a:endParaRPr lang="en-GB" sz="1800" dirty="0">
              <a:solidFill>
                <a:schemeClr val="tx2"/>
              </a:solidFill>
            </a:endParaRPr>
          </a:p>
          <a:p>
            <a:pPr>
              <a:lnSpc>
                <a:spcPct val="90000"/>
              </a:lnSpc>
            </a:pPr>
            <a:endParaRPr lang="en-GB" sz="1800" dirty="0">
              <a:solidFill>
                <a:schemeClr val="tx2"/>
              </a:solidFill>
            </a:endParaRPr>
          </a:p>
          <a:p>
            <a:pPr marL="0" indent="0">
              <a:lnSpc>
                <a:spcPct val="90000"/>
              </a:lnSpc>
              <a:buNone/>
            </a:pPr>
            <a:endParaRPr lang="en-GB" sz="1800" dirty="0">
              <a:solidFill>
                <a:schemeClr val="tx2"/>
              </a:solidFill>
            </a:endParaRPr>
          </a:p>
          <a:p>
            <a:pPr>
              <a:lnSpc>
                <a:spcPct val="90000"/>
              </a:lnSpc>
            </a:pPr>
            <a:endParaRPr lang="en-GB" sz="1800" dirty="0">
              <a:solidFill>
                <a:schemeClr val="tx2"/>
              </a:solidFill>
            </a:endParaRPr>
          </a:p>
          <a:p>
            <a:pPr>
              <a:lnSpc>
                <a:spcPct val="90000"/>
              </a:lnSpc>
            </a:pPr>
            <a:endParaRPr lang="en-GB" sz="1800" dirty="0">
              <a:solidFill>
                <a:schemeClr val="tx2"/>
              </a:solidFill>
            </a:endParaRPr>
          </a:p>
          <a:p>
            <a:pPr marL="0" indent="0">
              <a:lnSpc>
                <a:spcPct val="90000"/>
              </a:lnSpc>
              <a:buNone/>
            </a:pPr>
            <a:endParaRPr lang="en-GB" sz="1800" dirty="0">
              <a:solidFill>
                <a:schemeClr val="tx2"/>
              </a:solidFill>
            </a:endParaRPr>
          </a:p>
          <a:p>
            <a:pPr>
              <a:lnSpc>
                <a:spcPct val="90000"/>
              </a:lnSpc>
            </a:pPr>
            <a:endParaRPr lang="en-GB" sz="1800" dirty="0">
              <a:solidFill>
                <a:schemeClr val="tx2"/>
              </a:solidFill>
            </a:endParaRP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5461DB2D-4BCB-4D92-90E5-AC3D27E50125}"/>
              </a:ext>
            </a:extLst>
          </p:cNvPr>
          <p:cNvPicPr>
            <a:picLocks noChangeAspect="1"/>
          </p:cNvPicPr>
          <p:nvPr/>
        </p:nvPicPr>
        <p:blipFill>
          <a:blip r:embed="rId2"/>
          <a:stretch>
            <a:fillRect/>
          </a:stretch>
        </p:blipFill>
        <p:spPr>
          <a:xfrm>
            <a:off x="5781294" y="2345202"/>
            <a:ext cx="3106674" cy="3091140"/>
          </a:xfrm>
          <a:prstGeom prst="rect">
            <a:avLst/>
          </a:prstGeom>
        </p:spPr>
      </p:pic>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84</a:t>
            </a:fld>
            <a:endParaRPr lang="en-GB"/>
          </a:p>
        </p:txBody>
      </p:sp>
    </p:spTree>
    <p:extLst>
      <p:ext uri="{BB962C8B-B14F-4D97-AF65-F5344CB8AC3E}">
        <p14:creationId xmlns:p14="http://schemas.microsoft.com/office/powerpoint/2010/main" val="1676773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AA7F07-8838-4F55-A8A4-0F88CE3B7FBB}"/>
              </a:ext>
            </a:extLst>
          </p:cNvPr>
          <p:cNvSpPr>
            <a:spLocks noGrp="1"/>
          </p:cNvSpPr>
          <p:nvPr>
            <p:ph type="sldNum" sz="quarter" idx="12"/>
          </p:nvPr>
        </p:nvSpPr>
        <p:spPr/>
        <p:txBody>
          <a:bodyPr/>
          <a:lstStyle/>
          <a:p>
            <a:fld id="{93052490-416F-40F1-AA8E-D4C3D13C235F}" type="slidenum">
              <a:rPr lang="en-GB" smtClean="0"/>
              <a:t>85</a:t>
            </a:fld>
            <a:endParaRPr lang="en-GB"/>
          </a:p>
        </p:txBody>
      </p:sp>
      <p:pic>
        <p:nvPicPr>
          <p:cNvPr id="6" name="Picture 5">
            <a:extLst>
              <a:ext uri="{FF2B5EF4-FFF2-40B4-BE49-F238E27FC236}">
                <a16:creationId xmlns:a16="http://schemas.microsoft.com/office/drawing/2014/main" id="{A98B99AA-33DD-1146-A25C-7C30A494BCF0}"/>
              </a:ext>
            </a:extLst>
          </p:cNvPr>
          <p:cNvPicPr>
            <a:picLocks noChangeAspect="1"/>
          </p:cNvPicPr>
          <p:nvPr/>
        </p:nvPicPr>
        <p:blipFill>
          <a:blip r:embed="rId2"/>
          <a:stretch>
            <a:fillRect/>
          </a:stretch>
        </p:blipFill>
        <p:spPr>
          <a:xfrm>
            <a:off x="2097074" y="0"/>
            <a:ext cx="4949851" cy="6858000"/>
          </a:xfrm>
          <a:prstGeom prst="rect">
            <a:avLst/>
          </a:prstGeom>
        </p:spPr>
      </p:pic>
    </p:spTree>
    <p:extLst>
      <p:ext uri="{BB962C8B-B14F-4D97-AF65-F5344CB8AC3E}">
        <p14:creationId xmlns:p14="http://schemas.microsoft.com/office/powerpoint/2010/main" val="1703253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534E-53DF-F904-FF03-DD39D9F6AC5B}"/>
              </a:ext>
            </a:extLst>
          </p:cNvPr>
          <p:cNvSpPr>
            <a:spLocks noGrp="1"/>
          </p:cNvSpPr>
          <p:nvPr>
            <p:ph type="title"/>
          </p:nvPr>
        </p:nvSpPr>
        <p:spPr>
          <a:xfrm>
            <a:off x="3790291" y="274638"/>
            <a:ext cx="2705101" cy="1143000"/>
          </a:xfrm>
        </p:spPr>
        <p:txBody>
          <a:bodyPr>
            <a:normAutofit/>
          </a:bodyPr>
          <a:lstStyle/>
          <a:p>
            <a:r>
              <a:rPr lang="en-GB" sz="2000" u="sng" dirty="0"/>
              <a:t>Think Outside The Box (Board 2</a:t>
            </a:r>
            <a:r>
              <a:rPr lang="en-GB" sz="2400" u="sng" dirty="0"/>
              <a:t>)</a:t>
            </a:r>
            <a:endParaRPr lang="en-GB" sz="2400" dirty="0"/>
          </a:p>
        </p:txBody>
      </p:sp>
      <p:sp>
        <p:nvSpPr>
          <p:cNvPr id="3" name="Content Placeholder 2">
            <a:extLst>
              <a:ext uri="{FF2B5EF4-FFF2-40B4-BE49-F238E27FC236}">
                <a16:creationId xmlns:a16="http://schemas.microsoft.com/office/drawing/2014/main" id="{A6302164-CF44-95EB-166E-5C94912B4272}"/>
              </a:ext>
            </a:extLst>
          </p:cNvPr>
          <p:cNvSpPr>
            <a:spLocks noGrp="1"/>
          </p:cNvSpPr>
          <p:nvPr>
            <p:ph idx="1"/>
          </p:nvPr>
        </p:nvSpPr>
        <p:spPr>
          <a:xfrm>
            <a:off x="61249" y="5352393"/>
            <a:ext cx="9185227" cy="922284"/>
          </a:xfrm>
        </p:spPr>
        <p:txBody>
          <a:bodyPr>
            <a:normAutofit/>
          </a:bodyPr>
          <a:lstStyle/>
          <a:p>
            <a:r>
              <a:rPr lang="en-GB" sz="1800" dirty="0">
                <a:sym typeface="Wingdings" panose="05000000000000000000" pitchFamily="2" charset="2"/>
              </a:rPr>
              <a:t>All I need to say is that all the declarers are safely ‘Inside Their Box’, so there are no medals on this board.</a:t>
            </a:r>
          </a:p>
        </p:txBody>
      </p:sp>
      <p:sp>
        <p:nvSpPr>
          <p:cNvPr id="4" name="Slide Number Placeholder 3">
            <a:extLst>
              <a:ext uri="{FF2B5EF4-FFF2-40B4-BE49-F238E27FC236}">
                <a16:creationId xmlns:a16="http://schemas.microsoft.com/office/drawing/2014/main" id="{C6F89A80-368E-683C-B84F-9E3577222ECA}"/>
              </a:ext>
            </a:extLst>
          </p:cNvPr>
          <p:cNvSpPr>
            <a:spLocks noGrp="1"/>
          </p:cNvSpPr>
          <p:nvPr>
            <p:ph type="sldNum" sz="quarter" idx="12"/>
          </p:nvPr>
        </p:nvSpPr>
        <p:spPr/>
        <p:txBody>
          <a:bodyPr/>
          <a:lstStyle/>
          <a:p>
            <a:fld id="{93052490-416F-40F1-AA8E-D4C3D13C235F}" type="slidenum">
              <a:rPr lang="en-GB" smtClean="0"/>
              <a:t>86</a:t>
            </a:fld>
            <a:endParaRPr lang="en-GB"/>
          </a:p>
        </p:txBody>
      </p:sp>
      <p:pic>
        <p:nvPicPr>
          <p:cNvPr id="6" name="Picture 5">
            <a:extLst>
              <a:ext uri="{FF2B5EF4-FFF2-40B4-BE49-F238E27FC236}">
                <a16:creationId xmlns:a16="http://schemas.microsoft.com/office/drawing/2014/main" id="{82FB2E40-AFC0-CB73-A9FE-F00957915062}"/>
              </a:ext>
            </a:extLst>
          </p:cNvPr>
          <p:cNvPicPr>
            <a:picLocks noChangeAspect="1"/>
          </p:cNvPicPr>
          <p:nvPr/>
        </p:nvPicPr>
        <p:blipFill>
          <a:blip r:embed="rId2"/>
          <a:stretch>
            <a:fillRect/>
          </a:stretch>
        </p:blipFill>
        <p:spPr>
          <a:xfrm>
            <a:off x="568249" y="2493699"/>
            <a:ext cx="7671859" cy="2753114"/>
          </a:xfrm>
          <a:prstGeom prst="rect">
            <a:avLst/>
          </a:prstGeom>
        </p:spPr>
      </p:pic>
      <p:pic>
        <p:nvPicPr>
          <p:cNvPr id="9" name="Picture 8">
            <a:extLst>
              <a:ext uri="{FF2B5EF4-FFF2-40B4-BE49-F238E27FC236}">
                <a16:creationId xmlns:a16="http://schemas.microsoft.com/office/drawing/2014/main" id="{AF1CB011-0B2D-45FD-2933-C39DE35AF36D}"/>
              </a:ext>
            </a:extLst>
          </p:cNvPr>
          <p:cNvPicPr>
            <a:picLocks noChangeAspect="1"/>
          </p:cNvPicPr>
          <p:nvPr/>
        </p:nvPicPr>
        <p:blipFill>
          <a:blip r:embed="rId3"/>
          <a:stretch>
            <a:fillRect/>
          </a:stretch>
        </p:blipFill>
        <p:spPr>
          <a:xfrm>
            <a:off x="6935021" y="335928"/>
            <a:ext cx="1895475" cy="1276350"/>
          </a:xfrm>
          <a:prstGeom prst="rect">
            <a:avLst/>
          </a:prstGeom>
        </p:spPr>
      </p:pic>
      <p:pic>
        <p:nvPicPr>
          <p:cNvPr id="12" name="Picture 11">
            <a:extLst>
              <a:ext uri="{FF2B5EF4-FFF2-40B4-BE49-F238E27FC236}">
                <a16:creationId xmlns:a16="http://schemas.microsoft.com/office/drawing/2014/main" id="{27F51D2F-4E83-4E4A-CE98-C977029B6BE3}"/>
              </a:ext>
            </a:extLst>
          </p:cNvPr>
          <p:cNvPicPr>
            <a:picLocks noChangeAspect="1"/>
          </p:cNvPicPr>
          <p:nvPr/>
        </p:nvPicPr>
        <p:blipFill>
          <a:blip r:embed="rId4"/>
          <a:stretch>
            <a:fillRect/>
          </a:stretch>
        </p:blipFill>
        <p:spPr>
          <a:xfrm>
            <a:off x="225068" y="110934"/>
            <a:ext cx="3614081" cy="2029218"/>
          </a:xfrm>
          <a:prstGeom prst="rect">
            <a:avLst/>
          </a:prstGeom>
        </p:spPr>
      </p:pic>
    </p:spTree>
    <p:extLst>
      <p:ext uri="{BB962C8B-B14F-4D97-AF65-F5344CB8AC3E}">
        <p14:creationId xmlns:p14="http://schemas.microsoft.com/office/powerpoint/2010/main" val="8580746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F69A-3E7F-3C88-EA54-7ACB60A2C53A}"/>
              </a:ext>
            </a:extLst>
          </p:cNvPr>
          <p:cNvSpPr>
            <a:spLocks noGrp="1"/>
          </p:cNvSpPr>
          <p:nvPr>
            <p:ph type="title"/>
          </p:nvPr>
        </p:nvSpPr>
        <p:spPr>
          <a:xfrm>
            <a:off x="457200" y="274639"/>
            <a:ext cx="8229600" cy="365126"/>
          </a:xfrm>
        </p:spPr>
        <p:txBody>
          <a:bodyPr>
            <a:normAutofit fontScale="90000"/>
          </a:bodyPr>
          <a:lstStyle/>
          <a:p>
            <a:r>
              <a:rPr lang="en-GB" u="sng"/>
              <a:t>Final Medal Table</a:t>
            </a:r>
            <a:endParaRPr lang="en-GB" u="sng" dirty="0"/>
          </a:p>
        </p:txBody>
      </p:sp>
      <p:sp>
        <p:nvSpPr>
          <p:cNvPr id="4" name="Slide Number Placeholder 3">
            <a:extLst>
              <a:ext uri="{FF2B5EF4-FFF2-40B4-BE49-F238E27FC236}">
                <a16:creationId xmlns:a16="http://schemas.microsoft.com/office/drawing/2014/main" id="{D2BCABEB-2CD5-F83F-85D7-07C7EB690F2A}"/>
              </a:ext>
            </a:extLst>
          </p:cNvPr>
          <p:cNvSpPr>
            <a:spLocks noGrp="1"/>
          </p:cNvSpPr>
          <p:nvPr>
            <p:ph type="sldNum" sz="quarter" idx="12"/>
          </p:nvPr>
        </p:nvSpPr>
        <p:spPr/>
        <p:txBody>
          <a:bodyPr/>
          <a:lstStyle/>
          <a:p>
            <a:fld id="{93052490-416F-40F1-AA8E-D4C3D13C235F}" type="slidenum">
              <a:rPr lang="en-GB" smtClean="0"/>
              <a:t>87</a:t>
            </a:fld>
            <a:endParaRPr lang="en-GB"/>
          </a:p>
        </p:txBody>
      </p:sp>
      <p:pic>
        <p:nvPicPr>
          <p:cNvPr id="8" name="Picture 7">
            <a:extLst>
              <a:ext uri="{FF2B5EF4-FFF2-40B4-BE49-F238E27FC236}">
                <a16:creationId xmlns:a16="http://schemas.microsoft.com/office/drawing/2014/main" id="{6AB9A669-8245-9E7B-6307-8896897DF9D3}"/>
              </a:ext>
            </a:extLst>
          </p:cNvPr>
          <p:cNvPicPr>
            <a:picLocks noChangeAspect="1"/>
          </p:cNvPicPr>
          <p:nvPr/>
        </p:nvPicPr>
        <p:blipFill>
          <a:blip r:embed="rId2"/>
          <a:stretch>
            <a:fillRect/>
          </a:stretch>
        </p:blipFill>
        <p:spPr>
          <a:xfrm>
            <a:off x="18452" y="2168119"/>
            <a:ext cx="2627586" cy="2379247"/>
          </a:xfrm>
          <a:prstGeom prst="rect">
            <a:avLst/>
          </a:prstGeom>
        </p:spPr>
      </p:pic>
      <p:pic>
        <p:nvPicPr>
          <p:cNvPr id="10" name="Picture 9">
            <a:extLst>
              <a:ext uri="{FF2B5EF4-FFF2-40B4-BE49-F238E27FC236}">
                <a16:creationId xmlns:a16="http://schemas.microsoft.com/office/drawing/2014/main" id="{C21613D4-243D-100B-D494-6F2C82F607BC}"/>
              </a:ext>
            </a:extLst>
          </p:cNvPr>
          <p:cNvPicPr>
            <a:picLocks noChangeAspect="1"/>
          </p:cNvPicPr>
          <p:nvPr/>
        </p:nvPicPr>
        <p:blipFill>
          <a:blip r:embed="rId3"/>
          <a:stretch>
            <a:fillRect/>
          </a:stretch>
        </p:blipFill>
        <p:spPr>
          <a:xfrm>
            <a:off x="6497962" y="2794137"/>
            <a:ext cx="2580131" cy="1911076"/>
          </a:xfrm>
          <a:prstGeom prst="rect">
            <a:avLst/>
          </a:prstGeom>
        </p:spPr>
      </p:pic>
      <p:pic>
        <p:nvPicPr>
          <p:cNvPr id="5" name="Picture 4">
            <a:extLst>
              <a:ext uri="{FF2B5EF4-FFF2-40B4-BE49-F238E27FC236}">
                <a16:creationId xmlns:a16="http://schemas.microsoft.com/office/drawing/2014/main" id="{E9E20D4B-B341-C4C0-B7DF-9CBD639E7617}"/>
              </a:ext>
            </a:extLst>
          </p:cNvPr>
          <p:cNvPicPr>
            <a:picLocks noChangeAspect="1"/>
          </p:cNvPicPr>
          <p:nvPr/>
        </p:nvPicPr>
        <p:blipFill>
          <a:blip r:embed="rId4"/>
          <a:stretch>
            <a:fillRect/>
          </a:stretch>
        </p:blipFill>
        <p:spPr>
          <a:xfrm>
            <a:off x="2351722" y="0"/>
            <a:ext cx="4440555" cy="6858000"/>
          </a:xfrm>
          <a:prstGeom prst="rect">
            <a:avLst/>
          </a:prstGeom>
        </p:spPr>
      </p:pic>
      <p:pic>
        <p:nvPicPr>
          <p:cNvPr id="6" name="Picture 5">
            <a:extLst>
              <a:ext uri="{FF2B5EF4-FFF2-40B4-BE49-F238E27FC236}">
                <a16:creationId xmlns:a16="http://schemas.microsoft.com/office/drawing/2014/main" id="{B9040E72-1A00-5BC0-CEF7-67204698378F}"/>
              </a:ext>
            </a:extLst>
          </p:cNvPr>
          <p:cNvPicPr>
            <a:picLocks noChangeAspect="1"/>
          </p:cNvPicPr>
          <p:nvPr/>
        </p:nvPicPr>
        <p:blipFill>
          <a:blip r:embed="rId5"/>
          <a:stretch>
            <a:fillRect/>
          </a:stretch>
        </p:blipFill>
        <p:spPr>
          <a:xfrm>
            <a:off x="88133" y="185650"/>
            <a:ext cx="2263589" cy="908230"/>
          </a:xfrm>
          <a:prstGeom prst="rect">
            <a:avLst/>
          </a:prstGeom>
        </p:spPr>
      </p:pic>
    </p:spTree>
    <p:extLst>
      <p:ext uri="{BB962C8B-B14F-4D97-AF65-F5344CB8AC3E}">
        <p14:creationId xmlns:p14="http://schemas.microsoft.com/office/powerpoint/2010/main" val="3969111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 y="-3"/>
            <a:ext cx="5431225" cy="2130882"/>
          </a:xfrm>
        </p:spPr>
        <p:txBody>
          <a:bodyPr>
            <a:normAutofit/>
          </a:bodyPr>
          <a:lstStyle/>
          <a:p>
            <a:pPr>
              <a:lnSpc>
                <a:spcPct val="90000"/>
              </a:lnSpc>
            </a:pPr>
            <a:r>
              <a:rPr lang="en-GB" sz="3200" u="sng" dirty="0">
                <a:solidFill>
                  <a:schemeClr val="tx2"/>
                </a:solidFill>
              </a:rPr>
              <a:t>Extra ‘No Trump Declarer Play’ Homework for Everyone</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173422" y="1980245"/>
            <a:ext cx="4004544" cy="4136772"/>
          </a:xfrm>
        </p:spPr>
        <p:txBody>
          <a:bodyPr anchor="t">
            <a:normAutofit/>
          </a:bodyPr>
          <a:lstStyle/>
          <a:p>
            <a:r>
              <a:rPr lang="en-GB" sz="1800" dirty="0">
                <a:solidFill>
                  <a:schemeClr val="tx2"/>
                </a:solidFill>
              </a:rPr>
              <a:t>Before you go to bed at night, as well as reciting the ‘Lord’s Prayer’, recite ‘The 5 Steps’ that a No Trump declarer should be going through, when they first see dummy.</a:t>
            </a:r>
          </a:p>
          <a:p>
            <a:pPr marL="0" indent="0">
              <a:buNone/>
            </a:pPr>
            <a:endParaRPr lang="en-GB" sz="1800" dirty="0">
              <a:solidFill>
                <a:schemeClr val="tx2"/>
              </a:solidFill>
            </a:endParaRPr>
          </a:p>
        </p:txBody>
      </p:sp>
      <p:grpSp>
        <p:nvGrpSpPr>
          <p:cNvPr id="15" name="Group 1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6" name="Freeform: Shape 1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94514388-F01D-DAD3-203C-AECD038DA4E9}"/>
              </a:ext>
            </a:extLst>
          </p:cNvPr>
          <p:cNvPicPr>
            <a:picLocks noChangeAspect="1"/>
          </p:cNvPicPr>
          <p:nvPr/>
        </p:nvPicPr>
        <p:blipFill>
          <a:blip r:embed="rId2"/>
          <a:stretch>
            <a:fillRect/>
          </a:stretch>
        </p:blipFill>
        <p:spPr>
          <a:xfrm>
            <a:off x="5781294" y="2084566"/>
            <a:ext cx="3106674" cy="3612412"/>
          </a:xfrm>
          <a:prstGeom prst="rect">
            <a:avLst/>
          </a:prstGeom>
        </p:spPr>
      </p:pic>
      <p:sp>
        <p:nvSpPr>
          <p:cNvPr id="6" name="Slide Number Placeholder 5">
            <a:extLst>
              <a:ext uri="{FF2B5EF4-FFF2-40B4-BE49-F238E27FC236}">
                <a16:creationId xmlns:a16="http://schemas.microsoft.com/office/drawing/2014/main" id="{6ADE58E6-00D4-E936-6A97-3EDFB4863B48}"/>
              </a:ext>
            </a:extLst>
          </p:cNvPr>
          <p:cNvSpPr>
            <a:spLocks noGrp="1"/>
          </p:cNvSpPr>
          <p:nvPr>
            <p:ph type="sldNum" sz="quarter" idx="12"/>
          </p:nvPr>
        </p:nvSpPr>
        <p:spPr>
          <a:xfrm>
            <a:off x="6457950" y="6356350"/>
            <a:ext cx="2057400" cy="365125"/>
          </a:xfrm>
        </p:spPr>
        <p:txBody>
          <a:bodyPr>
            <a:normAutofit/>
          </a:bodyPr>
          <a:lstStyle/>
          <a:p>
            <a:pPr>
              <a:spcAft>
                <a:spcPts val="600"/>
              </a:spcAft>
            </a:pPr>
            <a:fld id="{93052490-416F-40F1-AA8E-D4C3D13C235F}" type="slidenum">
              <a:rPr lang="en-GB" smtClean="0"/>
              <a:pPr>
                <a:spcAft>
                  <a:spcPts val="600"/>
                </a:spcAft>
              </a:pPr>
              <a:t>88</a:t>
            </a:fld>
            <a:endParaRPr lang="en-GB"/>
          </a:p>
        </p:txBody>
      </p:sp>
    </p:spTree>
    <p:extLst>
      <p:ext uri="{BB962C8B-B14F-4D97-AF65-F5344CB8AC3E}">
        <p14:creationId xmlns:p14="http://schemas.microsoft.com/office/powerpoint/2010/main" val="2085554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323C8FB-B906-4971-A245-1F6331743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666D7B-B2D4-C7F7-FC4D-368780C08348}"/>
              </a:ext>
            </a:extLst>
          </p:cNvPr>
          <p:cNvPicPr>
            <a:picLocks noChangeAspect="1"/>
          </p:cNvPicPr>
          <p:nvPr/>
        </p:nvPicPr>
        <p:blipFill rotWithShape="1">
          <a:blip r:embed="rId2"/>
          <a:srcRect l="34734" r="7734" b="-1"/>
          <a:stretch/>
        </p:blipFill>
        <p:spPr>
          <a:xfrm>
            <a:off x="510362" y="691169"/>
            <a:ext cx="2555801" cy="2743202"/>
          </a:xfrm>
          <a:prstGeom prst="rect">
            <a:avLst/>
          </a:prstGeom>
        </p:spPr>
      </p:pic>
      <p:pic>
        <p:nvPicPr>
          <p:cNvPr id="7" name="Picture 6">
            <a:extLst>
              <a:ext uri="{FF2B5EF4-FFF2-40B4-BE49-F238E27FC236}">
                <a16:creationId xmlns:a16="http://schemas.microsoft.com/office/drawing/2014/main" id="{B81590F5-A1E2-611F-BC7D-165B5B487FD3}"/>
              </a:ext>
            </a:extLst>
          </p:cNvPr>
          <p:cNvPicPr>
            <a:picLocks noChangeAspect="1"/>
          </p:cNvPicPr>
          <p:nvPr/>
        </p:nvPicPr>
        <p:blipFill rotWithShape="1">
          <a:blip r:embed="rId3"/>
          <a:srcRect l="24406" r="21787" b="-3"/>
          <a:stretch/>
        </p:blipFill>
        <p:spPr>
          <a:xfrm>
            <a:off x="510362" y="3429006"/>
            <a:ext cx="2555801" cy="2743201"/>
          </a:xfrm>
          <a:prstGeom prst="rect">
            <a:avLst/>
          </a:prstGeom>
        </p:spPr>
      </p:pic>
      <p:sp>
        <p:nvSpPr>
          <p:cNvPr id="21" name="Rectangle 20">
            <a:extLst>
              <a:ext uri="{FF2B5EF4-FFF2-40B4-BE49-F238E27FC236}">
                <a16:creationId xmlns:a16="http://schemas.microsoft.com/office/drawing/2014/main" id="{C9FAF312-1CE1-4E5C-AC04-BB2589F7B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6526" y="0"/>
            <a:ext cx="556747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5B357-780D-4931-9214-065550D90408}"/>
              </a:ext>
            </a:extLst>
          </p:cNvPr>
          <p:cNvSpPr>
            <a:spLocks noGrp="1"/>
          </p:cNvSpPr>
          <p:nvPr>
            <p:ph type="title"/>
          </p:nvPr>
        </p:nvSpPr>
        <p:spPr>
          <a:xfrm>
            <a:off x="4608486" y="70941"/>
            <a:ext cx="3668417" cy="1454712"/>
          </a:xfrm>
        </p:spPr>
        <p:txBody>
          <a:bodyPr anchor="b">
            <a:normAutofit/>
          </a:bodyPr>
          <a:lstStyle/>
          <a:p>
            <a:r>
              <a:rPr lang="en-GB" sz="3200" u="sng" dirty="0">
                <a:solidFill>
                  <a:srgbClr val="595959"/>
                </a:solidFill>
              </a:rPr>
              <a:t>Hold-Up Play (Guiding Principle)</a:t>
            </a:r>
          </a:p>
        </p:txBody>
      </p:sp>
      <p:sp>
        <p:nvSpPr>
          <p:cNvPr id="3" name="Content Placeholder 2">
            <a:extLst>
              <a:ext uri="{FF2B5EF4-FFF2-40B4-BE49-F238E27FC236}">
                <a16:creationId xmlns:a16="http://schemas.microsoft.com/office/drawing/2014/main" id="{AEE4725E-FB8A-4344-B442-5FA818523150}"/>
              </a:ext>
            </a:extLst>
          </p:cNvPr>
          <p:cNvSpPr>
            <a:spLocks noGrp="1"/>
          </p:cNvSpPr>
          <p:nvPr>
            <p:ph idx="1"/>
          </p:nvPr>
        </p:nvSpPr>
        <p:spPr>
          <a:xfrm>
            <a:off x="4230108" y="1694794"/>
            <a:ext cx="4256485" cy="4477406"/>
          </a:xfrm>
        </p:spPr>
        <p:txBody>
          <a:bodyPr anchor="t">
            <a:normAutofit/>
          </a:bodyPr>
          <a:lstStyle/>
          <a:p>
            <a:pPr>
              <a:lnSpc>
                <a:spcPct val="90000"/>
              </a:lnSpc>
            </a:pPr>
            <a:r>
              <a:rPr lang="en-GB" sz="1800" dirty="0">
                <a:solidFill>
                  <a:srgbClr val="595959"/>
                </a:solidFill>
              </a:rPr>
              <a:t>In No Trumps, the technique known as the hold-up is fundamental, for if one of our opponents possesses an established suit, it is essential that their partner should not be able to reach their hand.</a:t>
            </a:r>
          </a:p>
          <a:p>
            <a:pPr>
              <a:lnSpc>
                <a:spcPct val="90000"/>
              </a:lnSpc>
            </a:pPr>
            <a:r>
              <a:rPr lang="en-GB" sz="1800" dirty="0">
                <a:solidFill>
                  <a:srgbClr val="595959"/>
                </a:solidFill>
              </a:rPr>
              <a:t>For this purpose, the best strategy to employ is the ‘Rule of 7’.</a:t>
            </a:r>
          </a:p>
          <a:p>
            <a:pPr>
              <a:lnSpc>
                <a:spcPct val="90000"/>
              </a:lnSpc>
            </a:pPr>
            <a:r>
              <a:rPr lang="en-GB" sz="1800" dirty="0">
                <a:solidFill>
                  <a:srgbClr val="595959"/>
                </a:solidFill>
              </a:rPr>
              <a:t>Whenever we possess only one guard in the suit led and envisage giving up the lead only once, count the number of cards we hold in that suit between our two hands, subtract the total from 7, and the answer will be the number of times we are required to duck. </a:t>
            </a:r>
          </a:p>
          <a:p>
            <a:pPr>
              <a:lnSpc>
                <a:spcPct val="90000"/>
              </a:lnSpc>
            </a:pPr>
            <a:r>
              <a:rPr lang="en-GB" sz="1800" dirty="0">
                <a:solidFill>
                  <a:srgbClr val="595959"/>
                </a:solidFill>
              </a:rPr>
              <a:t>Let us see this in action on board 26.</a:t>
            </a:r>
          </a:p>
          <a:p>
            <a:pPr>
              <a:lnSpc>
                <a:spcPct val="90000"/>
              </a:lnSpc>
            </a:pPr>
            <a:endParaRPr lang="en-GB" sz="1800" dirty="0">
              <a:solidFill>
                <a:srgbClr val="595959"/>
              </a:solidFill>
            </a:endParaRPr>
          </a:p>
          <a:p>
            <a:pPr marL="0" indent="0">
              <a:lnSpc>
                <a:spcPct val="90000"/>
              </a:lnSpc>
              <a:buNone/>
            </a:pPr>
            <a:endParaRPr lang="en-GB" sz="1800" dirty="0">
              <a:solidFill>
                <a:srgbClr val="595959"/>
              </a:solidFill>
            </a:endParaRPr>
          </a:p>
          <a:p>
            <a:pPr>
              <a:lnSpc>
                <a:spcPct val="90000"/>
              </a:lnSpc>
            </a:pPr>
            <a:endParaRPr lang="en-GB" sz="1800" dirty="0">
              <a:solidFill>
                <a:srgbClr val="595959"/>
              </a:solidFill>
            </a:endParaRPr>
          </a:p>
          <a:p>
            <a:pPr>
              <a:lnSpc>
                <a:spcPct val="90000"/>
              </a:lnSpc>
            </a:pPr>
            <a:endParaRPr lang="en-GB" sz="1800" dirty="0">
              <a:solidFill>
                <a:srgbClr val="595959"/>
              </a:solidFill>
            </a:endParaRPr>
          </a:p>
          <a:p>
            <a:pPr>
              <a:lnSpc>
                <a:spcPct val="90000"/>
              </a:lnSpc>
            </a:pPr>
            <a:endParaRPr lang="en-GB" sz="1800" dirty="0">
              <a:solidFill>
                <a:srgbClr val="595959"/>
              </a:solidFill>
            </a:endParaRPr>
          </a:p>
          <a:p>
            <a:pPr>
              <a:lnSpc>
                <a:spcPct val="90000"/>
              </a:lnSpc>
            </a:pPr>
            <a:endParaRPr lang="en-GB" sz="1800" dirty="0">
              <a:solidFill>
                <a:srgbClr val="595959"/>
              </a:solidFill>
            </a:endParaRPr>
          </a:p>
          <a:p>
            <a:pPr marL="0" indent="0">
              <a:lnSpc>
                <a:spcPct val="90000"/>
              </a:lnSpc>
              <a:buNone/>
            </a:pPr>
            <a:endParaRPr lang="en-GB" sz="1800" dirty="0">
              <a:solidFill>
                <a:srgbClr val="595959"/>
              </a:solidFill>
            </a:endParaRPr>
          </a:p>
          <a:p>
            <a:pPr>
              <a:lnSpc>
                <a:spcPct val="90000"/>
              </a:lnSpc>
            </a:pPr>
            <a:endParaRPr lang="en-GB" sz="1800" dirty="0">
              <a:solidFill>
                <a:srgbClr val="595959"/>
              </a:solidFill>
            </a:endParaRPr>
          </a:p>
        </p:txBody>
      </p:sp>
      <p:sp>
        <p:nvSpPr>
          <p:cNvPr id="4" name="Slide Number Placeholder 3">
            <a:extLst>
              <a:ext uri="{FF2B5EF4-FFF2-40B4-BE49-F238E27FC236}">
                <a16:creationId xmlns:a16="http://schemas.microsoft.com/office/drawing/2014/main" id="{562B3170-27A6-9F87-4D4B-9D76A8E250B5}"/>
              </a:ext>
            </a:extLst>
          </p:cNvPr>
          <p:cNvSpPr>
            <a:spLocks noGrp="1"/>
          </p:cNvSpPr>
          <p:nvPr>
            <p:ph type="sldNum" sz="quarter" idx="12"/>
          </p:nvPr>
        </p:nvSpPr>
        <p:spPr>
          <a:xfrm>
            <a:off x="6885432" y="6356350"/>
            <a:ext cx="2057400" cy="365125"/>
          </a:xfrm>
        </p:spPr>
        <p:txBody>
          <a:bodyPr>
            <a:normAutofit/>
          </a:bodyPr>
          <a:lstStyle/>
          <a:p>
            <a:pPr>
              <a:spcAft>
                <a:spcPts val="600"/>
              </a:spcAft>
            </a:pPr>
            <a:fld id="{93052490-416F-40F1-AA8E-D4C3D13C235F}" type="slidenum">
              <a:rPr lang="en-GB" sz="800">
                <a:solidFill>
                  <a:srgbClr val="595959"/>
                </a:solidFill>
              </a:rPr>
              <a:pPr>
                <a:spcAft>
                  <a:spcPts val="600"/>
                </a:spcAft>
              </a:pPr>
              <a:t>9</a:t>
            </a:fld>
            <a:endParaRPr lang="en-GB" sz="800">
              <a:solidFill>
                <a:srgbClr val="595959"/>
              </a:solidFill>
            </a:endParaRPr>
          </a:p>
        </p:txBody>
      </p:sp>
    </p:spTree>
    <p:extLst>
      <p:ext uri="{BB962C8B-B14F-4D97-AF65-F5344CB8AC3E}">
        <p14:creationId xmlns:p14="http://schemas.microsoft.com/office/powerpoint/2010/main" val="327889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00B5A8D4CA8A4AB08D3F92BA51CF13" ma:contentTypeVersion="17" ma:contentTypeDescription="Create a new document." ma:contentTypeScope="" ma:versionID="786d92897502ad3cd7bc578679a9326d">
  <xsd:schema xmlns:xsd="http://www.w3.org/2001/XMLSchema" xmlns:xs="http://www.w3.org/2001/XMLSchema" xmlns:p="http://schemas.microsoft.com/office/2006/metadata/properties" xmlns:ns2="e91b87c8-3fe3-4094-9402-853b9a24cf60" xmlns:ns3="7156d7b0-ef5b-403c-85df-219262987c98" targetNamespace="http://schemas.microsoft.com/office/2006/metadata/properties" ma:root="true" ma:fieldsID="accb99d45566d26f1cd29655149a4b4f" ns2:_="" ns3:_="">
    <xsd:import namespace="e91b87c8-3fe3-4094-9402-853b9a24cf60"/>
    <xsd:import namespace="7156d7b0-ef5b-403c-85df-219262987c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1b87c8-3fe3-4094-9402-853b9a24cf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9b175e-12e8-4b69-847b-5c81637fb8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56d7b0-ef5b-403c-85df-219262987c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5c09027-b31d-40b7-bed4-d75a60805b19}" ma:internalName="TaxCatchAll" ma:showField="CatchAllData" ma:web="7156d7b0-ef5b-403c-85df-219262987c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28306C-1A68-4857-8044-714AD0959880}"/>
</file>

<file path=customXml/itemProps2.xml><?xml version="1.0" encoding="utf-8"?>
<ds:datastoreItem xmlns:ds="http://schemas.openxmlformats.org/officeDocument/2006/customXml" ds:itemID="{542E89C1-D578-439B-BE09-A16C631F5DA5}"/>
</file>

<file path=docProps/app.xml><?xml version="1.0" encoding="utf-8"?>
<Properties xmlns="http://schemas.openxmlformats.org/officeDocument/2006/extended-properties" xmlns:vt="http://schemas.openxmlformats.org/officeDocument/2006/docPropsVTypes">
  <Template>Integral</Template>
  <TotalTime>6974</TotalTime>
  <Words>5627</Words>
  <Application>Microsoft Office PowerPoint</Application>
  <PresentationFormat>On-screen Show (4:3)</PresentationFormat>
  <Paragraphs>584</Paragraphs>
  <Slides>88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88</vt:i4>
      </vt:variant>
    </vt:vector>
  </HeadingPairs>
  <TitlesOfParts>
    <vt:vector size="91" baseType="lpstr">
      <vt:lpstr>Arial</vt:lpstr>
      <vt:lpstr>Calibri</vt:lpstr>
      <vt:lpstr>Office Theme</vt:lpstr>
      <vt:lpstr>No Trump Declarer Play (By Marc Chawner)</vt:lpstr>
      <vt:lpstr>Introduction</vt:lpstr>
      <vt:lpstr>5 Step Strategy</vt:lpstr>
      <vt:lpstr>Count Our Tricks</vt:lpstr>
      <vt:lpstr>PowerPoint Presentation</vt:lpstr>
      <vt:lpstr>Count our Tricks (Board 21)</vt:lpstr>
      <vt:lpstr>Count Our Tricks (Guiding Principle)</vt:lpstr>
      <vt:lpstr>Hold-Up Play</vt:lpstr>
      <vt:lpstr>Hold-Up Play (Guiding Principle)</vt:lpstr>
      <vt:lpstr>PowerPoint Presentation</vt:lpstr>
      <vt:lpstr>Hold-Up Play (Board 26) </vt:lpstr>
      <vt:lpstr>Hold Up Play With KQxx</vt:lpstr>
      <vt:lpstr>PowerPoint Presentation</vt:lpstr>
      <vt:lpstr>Hold-Up Play with KQxx (Board 3)</vt:lpstr>
      <vt:lpstr>The Danger Hand</vt:lpstr>
      <vt:lpstr>PowerPoint Presentation</vt:lpstr>
      <vt:lpstr>The Danger Hand (Board 14)</vt:lpstr>
      <vt:lpstr>PowerPoint Presentation</vt:lpstr>
      <vt:lpstr>The Danger Hand (Board 6)</vt:lpstr>
      <vt:lpstr>The Danger Hand (Guiding Principle)</vt:lpstr>
      <vt:lpstr>Declarer Selects The Danger Hand</vt:lpstr>
      <vt:lpstr>PowerPoint Presentation</vt:lpstr>
      <vt:lpstr>Declarer Selects the Danger Hand (Board 27)</vt:lpstr>
      <vt:lpstr>PowerPoint Presentation</vt:lpstr>
      <vt:lpstr>Declarer Selects the Danger Hand (Board 25)</vt:lpstr>
      <vt:lpstr>Declarer Selects the Danger Hand (Guiding Principle)</vt:lpstr>
      <vt:lpstr>Which Suit to Tackle First?</vt:lpstr>
      <vt:lpstr>PowerPoint Presentation</vt:lpstr>
      <vt:lpstr>Which Suit to Tackle First? (Board 24)</vt:lpstr>
      <vt:lpstr>PowerPoint Presentation</vt:lpstr>
      <vt:lpstr>Which Suit to Tackle First? (Board 19)</vt:lpstr>
      <vt:lpstr>The Avoidance Play</vt:lpstr>
      <vt:lpstr>PowerPoint Presentation</vt:lpstr>
      <vt:lpstr>The Avoidance Play</vt:lpstr>
      <vt:lpstr>The Avoidance Play (Board 10)</vt:lpstr>
      <vt:lpstr>The Block Defence</vt:lpstr>
      <vt:lpstr>PowerPoint Presentation</vt:lpstr>
      <vt:lpstr>The Block Defence (Board 15)</vt:lpstr>
      <vt:lpstr>The Block Defence (Guiding Principle)</vt:lpstr>
      <vt:lpstr>Quick Observation</vt:lpstr>
      <vt:lpstr>Play High From Dummy to Block Defence</vt:lpstr>
      <vt:lpstr>PowerPoint Presentation</vt:lpstr>
      <vt:lpstr>Play High From Dummy to Block Defence (Board 5)</vt:lpstr>
      <vt:lpstr>Preserving Entries</vt:lpstr>
      <vt:lpstr>PowerPoint Presentation</vt:lpstr>
      <vt:lpstr>Preserving Entries (Board 20)</vt:lpstr>
      <vt:lpstr>Generating Entries</vt:lpstr>
      <vt:lpstr>PowerPoint Presentation</vt:lpstr>
      <vt:lpstr>Generating Entries (Board 8)</vt:lpstr>
      <vt:lpstr>PowerPoint Presentation</vt:lpstr>
      <vt:lpstr>Generating Entries (Board 12)</vt:lpstr>
      <vt:lpstr>PowerPoint Presentation</vt:lpstr>
      <vt:lpstr>Generating Entries (Board 4)</vt:lpstr>
      <vt:lpstr>Communication Problems</vt:lpstr>
      <vt:lpstr>PowerPoint Presentation</vt:lpstr>
      <vt:lpstr>Communication Problems (Board 11)</vt:lpstr>
      <vt:lpstr>Finessing</vt:lpstr>
      <vt:lpstr>PowerPoint Presentation</vt:lpstr>
      <vt:lpstr>Finessing (Board 23)</vt:lpstr>
      <vt:lpstr>Finessing (Guiding Principle)</vt:lpstr>
      <vt:lpstr>PowerPoint Presentation</vt:lpstr>
      <vt:lpstr>Finessing (Board 17)</vt:lpstr>
      <vt:lpstr>Suit Combinations</vt:lpstr>
      <vt:lpstr>PowerPoint Presentation</vt:lpstr>
      <vt:lpstr>Suit Combinations (Board 9)</vt:lpstr>
      <vt:lpstr>Suit Combinations</vt:lpstr>
      <vt:lpstr>Murphy’s Law (Safety Play)</vt:lpstr>
      <vt:lpstr>PowerPoint Presentation</vt:lpstr>
      <vt:lpstr>Murphy’s Law (Safety Play) (Board 13)</vt:lpstr>
      <vt:lpstr>Deceptive Declarer Plays</vt:lpstr>
      <vt:lpstr>PowerPoint Presentation</vt:lpstr>
      <vt:lpstr>Deceptive Declarer Plays (Board 7)</vt:lpstr>
      <vt:lpstr>PowerPoint Presentation</vt:lpstr>
      <vt:lpstr>Deceptive Declarer Plays (Board 1)</vt:lpstr>
      <vt:lpstr>Counting the Hand</vt:lpstr>
      <vt:lpstr>PowerPoint Presentation</vt:lpstr>
      <vt:lpstr>Counting the Hand (Board 22)</vt:lpstr>
      <vt:lpstr>Count Our Tricks (Do Not Get Greedy)</vt:lpstr>
      <vt:lpstr>PowerPoint Presentation</vt:lpstr>
      <vt:lpstr>Count Our Tricks (Do Not Get Greedy) (Board 18)</vt:lpstr>
      <vt:lpstr>Suit Combinations + Danger Hand</vt:lpstr>
      <vt:lpstr>PowerPoint Presentation</vt:lpstr>
      <vt:lpstr>Suit Combinations + Danger Hand (Board 16)</vt:lpstr>
      <vt:lpstr>Think Outside The Box</vt:lpstr>
      <vt:lpstr>PowerPoint Presentation</vt:lpstr>
      <vt:lpstr>Think Outside The Box (Board 2)</vt:lpstr>
      <vt:lpstr>Final Medal Table</vt:lpstr>
      <vt:lpstr>Extra ‘No Trump Declarer Play’ Homework for Everyone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Boot Camp (Defence)</dc:title>
  <dc:creator>Marc</dc:creator>
  <cp:lastModifiedBy>marc chawner</cp:lastModifiedBy>
  <cp:revision>316</cp:revision>
  <dcterms:created xsi:type="dcterms:W3CDTF">2015-07-07T19:42:23Z</dcterms:created>
  <dcterms:modified xsi:type="dcterms:W3CDTF">2023-04-04T12:27:05Z</dcterms:modified>
</cp:coreProperties>
</file>