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4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614" r:id="rId7"/>
    <p:sldId id="615" r:id="rId8"/>
    <p:sldId id="609" r:id="rId9"/>
    <p:sldId id="617" r:id="rId10"/>
    <p:sldId id="604" r:id="rId11"/>
    <p:sldId id="618" r:id="rId12"/>
    <p:sldId id="608" r:id="rId13"/>
    <p:sldId id="596" r:id="rId14"/>
    <p:sldId id="612" r:id="rId15"/>
    <p:sldId id="610" r:id="rId16"/>
    <p:sldId id="611" r:id="rId17"/>
    <p:sldId id="613" r:id="rId18"/>
    <p:sldId id="501" r:id="rId19"/>
    <p:sldId id="619" r:id="rId20"/>
  </p:sldIdLst>
  <p:sldSz cx="9144000" cy="6858000" type="letter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000F"/>
    <a:srgbClr val="008001"/>
    <a:srgbClr val="09F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55" autoAdjust="0"/>
    <p:restoredTop sz="94068" autoAdjust="0"/>
  </p:normalViewPr>
  <p:slideViewPr>
    <p:cSldViewPr>
      <p:cViewPr varScale="1">
        <p:scale>
          <a:sx n="59" d="100"/>
          <a:sy n="59" d="100"/>
        </p:scale>
        <p:origin x="58" y="6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3" d="100"/>
        <a:sy n="53" d="100"/>
      </p:scale>
      <p:origin x="0" y="-15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Verdana Regular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6519A-BD50-3449-A2C4-EBBF54E5DC45}" type="datetimeFigureOut">
              <a:rPr lang="en-US" smtClean="0">
                <a:latin typeface="Verdana Regular"/>
              </a:rPr>
              <a:t>9/28/2023</a:t>
            </a:fld>
            <a:endParaRPr lang="en-US" dirty="0">
              <a:latin typeface="Verdana Regula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Verdana Regular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D8638-E6C4-2A41-89D8-728E37E50577}" type="slidenum">
              <a:rPr lang="en-US" smtClean="0">
                <a:latin typeface="Verdana Regular"/>
              </a:rPr>
              <a:t>‹#›</a:t>
            </a:fld>
            <a:endParaRPr lang="en-US" dirty="0">
              <a:latin typeface="Verdan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3868512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 b="0" i="0">
                <a:latin typeface="Verdana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 b="0" i="0">
                <a:latin typeface="Verdana Regular"/>
              </a:defRPr>
            </a:lvl1pPr>
          </a:lstStyle>
          <a:p>
            <a:fld id="{2447E72A-D913-4DC2-9E0A-E520CE8FCC86}" type="datetimeFigureOut">
              <a:rPr lang="en-US" smtClean="0"/>
              <a:pPr/>
              <a:t>9/28/2023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 b="0" i="0">
                <a:latin typeface="Verdana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 b="0" i="0">
                <a:latin typeface="Verdana Regular"/>
              </a:defRPr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04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b="0" i="0" kern="1200">
        <a:solidFill>
          <a:schemeClr val="tx1"/>
        </a:solidFill>
        <a:latin typeface="Verdana Regular"/>
        <a:ea typeface="+mn-ea"/>
        <a:cs typeface="+mn-cs"/>
      </a:defRPr>
    </a:lvl1pPr>
    <a:lvl2pPr marL="457200" algn="l" rtl="0">
      <a:defRPr sz="1200" b="0" i="0" kern="1200">
        <a:solidFill>
          <a:schemeClr val="tx1"/>
        </a:solidFill>
        <a:latin typeface="Verdana Regular"/>
        <a:ea typeface="+mn-ea"/>
        <a:cs typeface="+mn-cs"/>
      </a:defRPr>
    </a:lvl2pPr>
    <a:lvl3pPr marL="914400" algn="l" rtl="0">
      <a:defRPr sz="1200" b="0" i="0" kern="1200">
        <a:solidFill>
          <a:schemeClr val="tx1"/>
        </a:solidFill>
        <a:latin typeface="Verdana Regular"/>
        <a:ea typeface="+mn-ea"/>
        <a:cs typeface="+mn-cs"/>
      </a:defRPr>
    </a:lvl3pPr>
    <a:lvl4pPr marL="1371600" algn="l" rtl="0">
      <a:defRPr sz="1200" b="0" i="0" kern="1200">
        <a:solidFill>
          <a:schemeClr val="tx1"/>
        </a:solidFill>
        <a:latin typeface="Verdana Regular"/>
        <a:ea typeface="+mn-ea"/>
        <a:cs typeface="+mn-cs"/>
      </a:defRPr>
    </a:lvl4pPr>
    <a:lvl5pPr marL="1828800" algn="l" rtl="0">
      <a:defRPr sz="1200" b="0" i="0" kern="1200">
        <a:solidFill>
          <a:schemeClr val="tx1"/>
        </a:solidFill>
        <a:latin typeface="Verdana Regular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</a:t>
            </a:r>
            <a:r>
              <a:rPr lang="en-US" baseline="0" dirty="0"/>
              <a:t> slide for courses, classes, lectures et 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94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278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239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39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46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Beginning</a:t>
            </a:r>
            <a:r>
              <a:rPr lang="en-US" baseline="0" dirty="0"/>
              <a:t> c</a:t>
            </a:r>
            <a:r>
              <a:rPr lang="en-US" dirty="0"/>
              <a:t>ourse details </a:t>
            </a:r>
            <a:r>
              <a:rPr lang="en-US" baseline="0" dirty="0"/>
              <a:t>and/or books/materials needed for a class/project.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33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087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3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73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284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528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16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00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tx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2E5A5716-F52E-F242-A24F-AAA3A2909F0B}" type="datetime8">
              <a:rPr lang="en-US" smtClean="0"/>
              <a:t>9/28/2023 11:29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en-US" dirty="0">
                <a:solidFill>
                  <a:schemeClr val="tx2"/>
                </a:solidFill>
              </a:rPr>
              <a:t>© 2020 Patty Tucker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2075-CB12-BD42-9D30-D1ACB7AFE69C}" type="datetime8">
              <a:rPr lang="en-US" smtClean="0">
                <a:solidFill>
                  <a:schemeClr val="tx2"/>
                </a:solidFill>
              </a:rPr>
              <a:t>9/28/2023 11:29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Patty Tucker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7D660D0-8517-CC43-AF6A-6DA68545269A}" type="datetime8">
              <a:rPr lang="en-US" smtClean="0">
                <a:solidFill>
                  <a:schemeClr val="tx2"/>
                </a:solidFill>
              </a:rPr>
              <a:t>9/28/2023 11:29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dirty="0"/>
              <a:t>© 2020 Patty Tucker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tx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rgbClr val="008000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83D151-BA95-C54D-BB75-9ACB2F929A8A}"/>
              </a:ext>
            </a:extLst>
          </p:cNvPr>
          <p:cNvSpPr/>
          <p:nvPr userDrawn="1"/>
        </p:nvSpPr>
        <p:spPr>
          <a:xfrm>
            <a:off x="7239001" y="1272222"/>
            <a:ext cx="1685108" cy="2444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228600"/>
            <a:ext cx="8695508" cy="990600"/>
          </a:xfrm>
        </p:spPr>
        <p:txBody>
          <a:bodyPr>
            <a:normAutofit/>
          </a:bodyPr>
          <a:lstStyle>
            <a:lvl1pPr>
              <a:defRPr sz="4000" b="1" i="0">
                <a:latin typeface="Franklin Gothic Heavy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1" y="1676400"/>
            <a:ext cx="8537447" cy="4419600"/>
          </a:xfrm>
        </p:spPr>
        <p:txBody>
          <a:bodyPr/>
          <a:lstStyle>
            <a:lvl1pPr>
              <a:defRPr sz="3200" b="0" i="0">
                <a:latin typeface="Franklin Gothic Book" panose="020B0503020102020204" pitchFamily="34" charset="0"/>
              </a:defRPr>
            </a:lvl1pPr>
            <a:lvl2pPr>
              <a:defRPr sz="2800" b="0" i="0">
                <a:latin typeface="Franklin Gothic Book" panose="020B0503020102020204" pitchFamily="34" charset="0"/>
              </a:defRPr>
            </a:lvl2pPr>
            <a:lvl3pPr>
              <a:defRPr sz="2400" b="0" i="0">
                <a:latin typeface="Franklin Gothic Book" panose="020B0503020102020204" pitchFamily="34" charset="0"/>
              </a:defRPr>
            </a:lvl3pPr>
            <a:lvl4pPr>
              <a:defRPr b="0" i="0">
                <a:latin typeface="Franklin Gothic Book" panose="020B0503020102020204" pitchFamily="34" charset="0"/>
              </a:defRPr>
            </a:lvl4pPr>
            <a:lvl5pPr>
              <a:defRPr b="0" i="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3F3B13E5-320E-2E46-BAF5-14057DB81B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854" y="1066800"/>
            <a:ext cx="1811746" cy="716548"/>
          </a:xfrm>
          <a:prstGeom prst="rect">
            <a:avLst/>
          </a:prstGeom>
        </p:spPr>
      </p:pic>
      <p:sp>
        <p:nvSpPr>
          <p:cNvPr id="17" name="Footer Placeholder 13">
            <a:extLst>
              <a:ext uri="{FF2B5EF4-FFF2-40B4-BE49-F238E27FC236}">
                <a16:creationId xmlns:a16="http://schemas.microsoft.com/office/drawing/2014/main" id="{D647C8CC-7323-1546-9CA1-77A1F30416A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400800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9615A3C-00F7-4143-99B8-62B87F01E6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81209" y="6092526"/>
            <a:ext cx="342900" cy="3434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43200"/>
            <a:ext cx="8695509" cy="1673225"/>
          </a:xfrm>
        </p:spPr>
        <p:txBody>
          <a:bodyPr anchor="t">
            <a:normAutofit/>
          </a:bodyPr>
          <a:lstStyle>
            <a:lvl1pPr>
              <a:buNone/>
              <a:defRPr sz="2800" b="0" i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tx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600200"/>
            <a:ext cx="7476309" cy="990600"/>
          </a:xfrm>
        </p:spPr>
        <p:txBody>
          <a:bodyPr>
            <a:normAutofit/>
          </a:bodyPr>
          <a:lstStyle>
            <a:lvl1pPr algn="l">
              <a:buNone/>
              <a:defRPr sz="4000" b="1" i="0" cap="none">
                <a:solidFill>
                  <a:srgbClr val="FFFFFF"/>
                </a:solidFill>
                <a:latin typeface="Franklin Gothic Heavy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 b="1" i="0">
                <a:solidFill>
                  <a:srgbClr val="FFFFFF"/>
                </a:solidFill>
                <a:latin typeface="Franklin Gothic Demi Cond" panose="020B0603020102020204" pitchFamily="34" charset="0"/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143000" y="6400800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B460EEAD-82E2-8545-8C29-FB1E9BD0C5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346" y="838200"/>
            <a:ext cx="2438400" cy="96439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7EE83D7-72EB-6D43-9E57-D740DFA5FF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81209" y="6092526"/>
            <a:ext cx="342900" cy="3434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46535A6-B0A1-2143-9BA9-6A79E4BAA9ED}" type="datetime8">
              <a:rPr lang="en-US" smtClean="0"/>
              <a:t>9/28/2023 11:29 PM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/>
              <a:t>© 2020 Patty Tucker</a:t>
            </a:r>
          </a:p>
        </p:txBody>
      </p:sp>
      <p:pic>
        <p:nvPicPr>
          <p:cNvPr id="13" name="Picture 12" descr="card symbols horiz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143000"/>
            <a:ext cx="1689099" cy="5166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7AB5462-97F9-C742-9D22-2487889BA854}" type="datetime8">
              <a:rPr lang="en-US" smtClean="0"/>
              <a:t>9/28/2023 11:29 PM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/>
              <a:t>© 2020 Patty Tucker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008000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rgbClr val="F1000F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7" name="Picture 16" descr="card symbols horiz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143000"/>
            <a:ext cx="1689099" cy="5166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DF28-0A0C-C94D-B071-23D5ABAF64F6}" type="datetime8">
              <a:rPr lang="en-US" smtClean="0"/>
              <a:t>9/28/2023 11:29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Patty Tucker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 descr="card symbols horiz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143000"/>
            <a:ext cx="1689099" cy="5166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085E-CE7A-6E45-8079-E4B27F0EBF8F}" type="datetime8">
              <a:rPr lang="en-US" smtClean="0"/>
              <a:t>9/28/2023 11:29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Patty Tucker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3CB-7D75-2646-AEAD-3F68CD8B172F}" type="datetime8">
              <a:rPr lang="en-US" smtClean="0"/>
              <a:t>9/28/2023 11:29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Patty Tucker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card symbols horiz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143000"/>
            <a:ext cx="1689099" cy="5166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solidFill>
            <a:schemeClr val="tx1"/>
          </a:solidFill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9DD6907-B24C-384C-93C1-E7E629AD087D}" type="datetime8">
              <a:rPr lang="en-US" smtClean="0"/>
              <a:t>9/28/2023 11:29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solidFill>
            <a:srgbClr val="008000"/>
          </a:solidFill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dirty="0"/>
              <a:t>© 2020 Patty Tucker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15" name="Picture 14" descr="card symbols horiz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23140"/>
            <a:ext cx="1447800" cy="44280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27CDEF93-87E1-B946-B5B3-EC6CC91F3367}" type="datetime8">
              <a:rPr lang="en-US" smtClean="0"/>
              <a:t>9/28/2023 11:29 PM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r>
              <a:rPr lang="en-US" sz="1400" dirty="0">
                <a:solidFill>
                  <a:schemeClr val="tx2"/>
                </a:solidFill>
              </a:rPr>
              <a:t>© 2020 Patty Tucker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tx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fld id="{72AC53DF-4216-466D-99A7-94400E6C2A25}" type="slidenum">
              <a:rPr lang="en-US" sz="1200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rgbClr val="008000"/>
        </a:buClr>
        <a:buSzPct val="100000"/>
        <a:buFont typeface="Wingdings" charset="2"/>
        <a:buChar char="§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tx1"/>
        </a:buClr>
        <a:buSzPct val="100000"/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rgbClr val="FF0000"/>
        </a:buClr>
        <a:buSzPct val="40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rgbClr val="008000"/>
        </a:buClr>
        <a:buSzPct val="85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437553" y="6185419"/>
            <a:ext cx="6477000" cy="449263"/>
          </a:xfrm>
        </p:spPr>
        <p:txBody>
          <a:bodyPr>
            <a:normAutofit fontScale="90000"/>
          </a:bodyPr>
          <a:lstStyle/>
          <a:p>
            <a:pPr algn="r"/>
            <a:br>
              <a:rPr lang="en-US" sz="3600" dirty="0">
                <a:solidFill>
                  <a:schemeClr val="bg1"/>
                </a:solidFill>
              </a:rPr>
            </a:br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557579" y="6096000"/>
            <a:ext cx="1709036" cy="685800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en-US" sz="2000" dirty="0"/>
              <a:t>Patty Tucker</a:t>
            </a:r>
          </a:p>
          <a:p>
            <a:pPr>
              <a:lnSpc>
                <a:spcPct val="50000"/>
              </a:lnSpc>
            </a:pPr>
            <a:r>
              <a:rPr lang="en-US" sz="2000" dirty="0" err="1"/>
              <a:t>Octubre</a:t>
            </a:r>
            <a:r>
              <a:rPr lang="en-US" sz="2000" dirty="0"/>
              <a:t> 2023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077F62FF-5982-A84D-85D3-0F3393C451A7}"/>
              </a:ext>
            </a:extLst>
          </p:cNvPr>
          <p:cNvSpPr txBox="1">
            <a:spLocks/>
          </p:cNvSpPr>
          <p:nvPr/>
        </p:nvSpPr>
        <p:spPr>
          <a:xfrm>
            <a:off x="833845" y="1676400"/>
            <a:ext cx="7476309" cy="28575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6000"/>
              </a:lnSpc>
            </a:pPr>
            <a:r>
              <a:rPr lang="en-US" sz="5400" b="1" dirty="0">
                <a:solidFill>
                  <a:srgbClr val="008001"/>
                </a:solidFill>
                <a:latin typeface="Franklin Gothic Heavy" panose="020B0603020102020204" pitchFamily="34" charset="0"/>
              </a:rPr>
              <a:t>ORGANIZANDO</a:t>
            </a:r>
          </a:p>
          <a:p>
            <a:pPr algn="ctr">
              <a:lnSpc>
                <a:spcPts val="6000"/>
              </a:lnSpc>
            </a:pPr>
            <a:r>
              <a:rPr lang="en-US" sz="3600" b="1" dirty="0">
                <a:solidFill>
                  <a:srgbClr val="008001"/>
                </a:solidFill>
                <a:latin typeface="Franklin Gothic Heavy" panose="020B0603020102020204" pitchFamily="34" charset="0"/>
              </a:rPr>
              <a:t>Un </a:t>
            </a:r>
            <a:r>
              <a:rPr lang="en-US" sz="3600" b="1" dirty="0" err="1">
                <a:solidFill>
                  <a:srgbClr val="008001"/>
                </a:solidFill>
                <a:latin typeface="Franklin Gothic Heavy" panose="020B0603020102020204" pitchFamily="34" charset="0"/>
              </a:rPr>
              <a:t>programa</a:t>
            </a:r>
            <a:r>
              <a:rPr lang="en-US" sz="3600" b="1" dirty="0">
                <a:solidFill>
                  <a:srgbClr val="008001"/>
                </a:solidFill>
                <a:latin typeface="Franklin Gothic Heavy" panose="020B0603020102020204" pitchFamily="34" charset="0"/>
              </a:rPr>
              <a:t> para </a:t>
            </a:r>
            <a:r>
              <a:rPr lang="en-US" sz="3600" b="1" dirty="0" err="1">
                <a:solidFill>
                  <a:srgbClr val="008001"/>
                </a:solidFill>
                <a:latin typeface="Franklin Gothic Heavy" panose="020B0603020102020204" pitchFamily="34" charset="0"/>
              </a:rPr>
              <a:t>jóvenes</a:t>
            </a:r>
            <a:endParaRPr lang="en-US" sz="5400" b="1" dirty="0">
              <a:solidFill>
                <a:srgbClr val="008001"/>
              </a:solidFill>
              <a:latin typeface="Franklin Gothic Heavy" panose="020B0603020102020204" pitchFamily="34" charset="0"/>
            </a:endParaRPr>
          </a:p>
          <a:p>
            <a:pPr algn="ctr">
              <a:lnSpc>
                <a:spcPts val="4800"/>
              </a:lnSpc>
              <a:spcBef>
                <a:spcPts val="2400"/>
              </a:spcBef>
            </a:pPr>
            <a:r>
              <a:rPr lang="en-US" b="1" spc="300" dirty="0" err="1">
                <a:solidFill>
                  <a:srgbClr val="92D050"/>
                </a:solidFill>
                <a:latin typeface="Franklin Gothic Heavy" panose="020B0603020102020204" pitchFamily="34" charset="0"/>
              </a:rPr>
              <a:t>PREPÁrate</a:t>
            </a:r>
            <a:r>
              <a:rPr lang="en-US" b="1" spc="300" dirty="0">
                <a:solidFill>
                  <a:srgbClr val="92D050"/>
                </a:solidFill>
                <a:latin typeface="Franklin Gothic Heavy" panose="020B0603020102020204" pitchFamily="34" charset="0"/>
              </a:rPr>
              <a:t> Para EL ÉXITO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76AAC6C-16C1-9346-AC46-69637A7F67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657" y="6185420"/>
            <a:ext cx="427922" cy="428668"/>
          </a:xfrm>
          <a:prstGeom prst="rect">
            <a:avLst/>
          </a:prstGeom>
        </p:spPr>
      </p:pic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6308F3EB-9942-EA41-A517-A3AC321512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08" y="3833230"/>
            <a:ext cx="1604078" cy="1803401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340D977-0D70-1746-A77E-AAB77741CF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877" y="325896"/>
            <a:ext cx="1295400" cy="114840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7E6C1F8-3525-B642-8ABA-812AE7C043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1524000"/>
            <a:ext cx="1709037" cy="1803401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A7FD9EC7-F5E6-F24B-82FE-1ED1B347557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135" y="1143000"/>
            <a:ext cx="1586665" cy="1165513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medium confidence">
            <a:extLst>
              <a:ext uri="{FF2B5EF4-FFF2-40B4-BE49-F238E27FC236}">
                <a16:creationId xmlns:a16="http://schemas.microsoft.com/office/drawing/2014/main" id="{5CE99B34-1211-8546-91DC-97987BE91C1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00000">
            <a:off x="1140855" y="261631"/>
            <a:ext cx="1742853" cy="1359808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medium confidence">
            <a:extLst>
              <a:ext uri="{FF2B5EF4-FFF2-40B4-BE49-F238E27FC236}">
                <a16:creationId xmlns:a16="http://schemas.microsoft.com/office/drawing/2014/main" id="{A7FEF955-C62D-7C41-802A-752ED0A6733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960" y="4874857"/>
            <a:ext cx="1604078" cy="1031193"/>
          </a:xfrm>
          <a:prstGeom prst="rect">
            <a:avLst/>
          </a:prstGeom>
        </p:spPr>
      </p:pic>
      <p:pic>
        <p:nvPicPr>
          <p:cNvPr id="23" name="Picture 22" descr="Shape&#10;&#10;Description automatically generated with medium confidence">
            <a:extLst>
              <a:ext uri="{FF2B5EF4-FFF2-40B4-BE49-F238E27FC236}">
                <a16:creationId xmlns:a16="http://schemas.microsoft.com/office/drawing/2014/main" id="{A53CB720-3AD4-414C-94C3-17EAEEA36AF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552" y="3952771"/>
            <a:ext cx="1586665" cy="1564318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A9B5B33-956C-794B-A9A9-62969B830EE4}"/>
              </a:ext>
            </a:extLst>
          </p:cNvPr>
          <p:cNvCxnSpPr/>
          <p:nvPr/>
        </p:nvCxnSpPr>
        <p:spPr>
          <a:xfrm>
            <a:off x="2012281" y="3048000"/>
            <a:ext cx="507431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Consideraciones</a:t>
            </a:r>
            <a:r>
              <a:rPr lang="en-US" dirty="0"/>
              <a:t> </a:t>
            </a:r>
            <a:r>
              <a:rPr lang="en-US" dirty="0" err="1"/>
              <a:t>organizativas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1" y="1676400"/>
            <a:ext cx="8537447" cy="3276600"/>
          </a:xfrm>
        </p:spPr>
        <p:txBody>
          <a:bodyPr>
            <a:normAutofit/>
          </a:bodyPr>
          <a:lstStyle/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r>
              <a:rPr lang="en-US" sz="2400" dirty="0" err="1"/>
              <a:t>Materiales</a:t>
            </a:r>
            <a:r>
              <a:rPr lang="en-US" sz="2400" dirty="0"/>
              <a:t>: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Material didáctico: libros, cartas, estuches, cajas de subastas, tapetes, soportes para cartas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Aperitivos 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Hojas de registro con información de contactos, información de los padres</a:t>
            </a:r>
            <a:endParaRPr lang="en-US" sz="2400" dirty="0"/>
          </a:p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endParaRPr lang="en-US" sz="2400" dirty="0"/>
          </a:p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22972660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Consideraciones</a:t>
            </a:r>
            <a:r>
              <a:rPr lang="en-US" dirty="0"/>
              <a:t> </a:t>
            </a:r>
            <a:r>
              <a:rPr lang="en-US" dirty="0" err="1"/>
              <a:t>organizativas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1" y="1676400"/>
            <a:ext cx="8537447" cy="3276600"/>
          </a:xfrm>
        </p:spPr>
        <p:txBody>
          <a:bodyPr>
            <a:normAutofit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dirty="0" err="1"/>
              <a:t>Administración</a:t>
            </a:r>
            <a:r>
              <a:rPr lang="en-US" sz="2400" dirty="0"/>
              <a:t>: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¿Eres una organización sin ánimo de lucro?  </a:t>
            </a:r>
            <a:br>
              <a:rPr lang="es-ES" sz="2400" dirty="0"/>
            </a:br>
            <a:r>
              <a:rPr lang="es-ES" sz="2400" dirty="0"/>
              <a:t>Qué pasos legales deben seguirse</a:t>
            </a:r>
            <a:r>
              <a:rPr lang="en-US" sz="2400" dirty="0"/>
              <a:t>.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¿Quién es el responsable de reportar tus ingresos y gastos?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¿Quién paga a tus profesores?  ¿Quién pide el material?  ¿Quién está a cargo de las obligaciones contractuales?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72099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Consideraciones</a:t>
            </a:r>
            <a:r>
              <a:rPr lang="en-US" dirty="0"/>
              <a:t> </a:t>
            </a:r>
            <a:r>
              <a:rPr lang="en-US" dirty="0" err="1"/>
              <a:t>organizativas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r>
              <a:rPr lang="en-US" sz="2400" dirty="0" err="1"/>
              <a:t>Finanzas</a:t>
            </a:r>
            <a:r>
              <a:rPr lang="en-US" sz="2400" dirty="0"/>
              <a:t>: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¿Vas a pagar a tus profesores?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¿Vas a </a:t>
            </a:r>
            <a:r>
              <a:rPr lang="en-US" sz="2400" dirty="0" err="1"/>
              <a:t>pagar</a:t>
            </a:r>
            <a:r>
              <a:rPr lang="en-US" sz="2400" dirty="0"/>
              <a:t> a un </a:t>
            </a:r>
            <a:r>
              <a:rPr lang="en-US" sz="2400" dirty="0" err="1"/>
              <a:t>organizador</a:t>
            </a:r>
            <a:r>
              <a:rPr lang="en-US" sz="2400" dirty="0"/>
              <a:t>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¿Quién paga los gastos de viajes?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¿</a:t>
            </a:r>
            <a:r>
              <a:rPr lang="en-US" sz="2400" dirty="0" err="1"/>
              <a:t>Quién</a:t>
            </a:r>
            <a:r>
              <a:rPr lang="en-US" sz="2400" dirty="0"/>
              <a:t> </a:t>
            </a:r>
            <a:r>
              <a:rPr lang="en-US" sz="2400" dirty="0" err="1"/>
              <a:t>paga</a:t>
            </a:r>
            <a:r>
              <a:rPr lang="en-US" sz="2400" dirty="0"/>
              <a:t> </a:t>
            </a:r>
            <a:r>
              <a:rPr lang="en-US" sz="2400" dirty="0" err="1"/>
              <a:t>los</a:t>
            </a:r>
            <a:r>
              <a:rPr lang="en-US" sz="2400" dirty="0"/>
              <a:t> aperitivos?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¿</a:t>
            </a:r>
            <a:r>
              <a:rPr lang="en-US" sz="2400" dirty="0" err="1"/>
              <a:t>Necesitas</a:t>
            </a:r>
            <a:r>
              <a:rPr lang="en-US" sz="2400" dirty="0"/>
              <a:t> </a:t>
            </a:r>
            <a:r>
              <a:rPr lang="en-US" sz="2400" dirty="0" err="1"/>
              <a:t>comprar</a:t>
            </a:r>
            <a:r>
              <a:rPr lang="en-US" sz="2400" dirty="0"/>
              <a:t> material?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¿Vas a cobrar a tus alumnos?  </a:t>
            </a:r>
            <a:br>
              <a:rPr lang="es-ES" sz="2400" dirty="0"/>
            </a:br>
            <a:r>
              <a:rPr lang="es-ES" sz="2400" dirty="0"/>
              <a:t>Si es así, ¿qué cubrirán esas tarifas?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13221145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Consideraciones</a:t>
            </a:r>
            <a:r>
              <a:rPr lang="en-US" dirty="0"/>
              <a:t> </a:t>
            </a:r>
            <a:r>
              <a:rPr lang="en-US" dirty="0" err="1"/>
              <a:t>organizativas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r>
              <a:rPr lang="en-US" sz="2400" dirty="0" err="1"/>
              <a:t>Márketing</a:t>
            </a:r>
            <a:r>
              <a:rPr lang="en-US" sz="2400" dirty="0"/>
              <a:t>: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¿Tienes un nombre, un logotipo, una página web, un número de teléfono, una dirección de correo electrónico?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¿Cómo anunciarás tus clases y/o disponibilidad?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¿Quién tomará fotos?  ¿Creará folletos?  ¿Hará carteles?</a:t>
            </a:r>
            <a:r>
              <a:rPr lang="en-US" sz="2400" dirty="0"/>
              <a:t>  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¿Quién creará y mantendrá tu página web</a:t>
            </a:r>
            <a:r>
              <a:rPr lang="ca-ES" sz="2400" dirty="0"/>
              <a:t>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¿Quién mantendrá tu base de datos?  ¿Cómo te pondrás en contacto con los jugadores?</a:t>
            </a:r>
            <a:endParaRPr lang="en-US" sz="2400" dirty="0"/>
          </a:p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19116270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Consideraciones</a:t>
            </a:r>
            <a:r>
              <a:rPr lang="en-US" dirty="0"/>
              <a:t> </a:t>
            </a:r>
            <a:r>
              <a:rPr lang="en-US" dirty="0" err="1"/>
              <a:t>organizativas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6571" y="1676401"/>
            <a:ext cx="8055431" cy="4737462"/>
          </a:xfrm>
        </p:spPr>
        <p:txBody>
          <a:bodyPr>
            <a:normAutofit/>
          </a:bodyPr>
          <a:lstStyle/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r>
              <a:rPr lang="en-US" sz="2400" dirty="0" err="1"/>
              <a:t>Profesorado</a:t>
            </a:r>
            <a:r>
              <a:rPr lang="en-US" sz="2400" dirty="0"/>
              <a:t>: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¿Qué experiencia o credenciales necesitará?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¿</a:t>
            </a:r>
            <a:r>
              <a:rPr lang="en-US" sz="2400" dirty="0" err="1"/>
              <a:t>Quién</a:t>
            </a:r>
            <a:r>
              <a:rPr lang="en-US" sz="2400" dirty="0"/>
              <a:t> </a:t>
            </a:r>
            <a:r>
              <a:rPr lang="en-US" sz="2400" dirty="0" err="1"/>
              <a:t>supervisará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rendimiento</a:t>
            </a:r>
            <a:r>
              <a:rPr lang="en-US" sz="2400" dirty="0"/>
              <a:t>?  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¿Pedirás que tus maestros sean evaluados por una agencia gubernamental?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¿Vas a enseñar con un equipo de profesores o con un profesor por clase?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¿Tienes voluntarios para ayudar a tus profesores?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¿Se les paga a tus maestros? ¿Tienes un contrato?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26305188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332014" y="1676400"/>
            <a:ext cx="8434034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es-ES" sz="2400" dirty="0">
                <a:latin typeface="Franklin Gothic Book" panose="020B0503020102020204" pitchFamily="34" charset="0"/>
              </a:rPr>
              <a:t>¡No reinventes la rueda!  Hay varios recursos disponibles para ayudarte con tu programa para jóvenes</a:t>
            </a:r>
            <a:r>
              <a:rPr lang="en-US" sz="2400" dirty="0">
                <a:latin typeface="Franklin Gothic Book" panose="020B0503020102020204" pitchFamily="34" charset="0"/>
              </a:rPr>
              <a:t>.  </a:t>
            </a:r>
            <a:br>
              <a:rPr lang="en-US" sz="2400" dirty="0">
                <a:latin typeface="Franklin Gothic Book" panose="020B0503020102020204" pitchFamily="34" charset="0"/>
              </a:rPr>
            </a:br>
            <a:br>
              <a:rPr lang="en-US" sz="2400" dirty="0">
                <a:latin typeface="Franklin Gothic Book" panose="020B0503020102020204" pitchFamily="34" charset="0"/>
              </a:rPr>
            </a:br>
            <a:r>
              <a:rPr lang="es-ES" sz="2400" dirty="0">
                <a:latin typeface="Franklin Gothic Book" panose="020B0503020102020204" pitchFamily="34" charset="0"/>
              </a:rPr>
              <a:t>Aquí hay algunos con los cuales ya estoy familiarizado</a:t>
            </a:r>
            <a:r>
              <a:rPr lang="en-US" sz="2400" dirty="0">
                <a:latin typeface="Franklin Gothic Book" panose="020B0503020102020204" pitchFamily="34" charset="0"/>
              </a:rPr>
              <a:t>:</a:t>
            </a:r>
            <a:br>
              <a:rPr lang="en-US" sz="2400" dirty="0">
                <a:latin typeface="Franklin Gothic Book" panose="020B0503020102020204" pitchFamily="34" charset="0"/>
              </a:rPr>
            </a:br>
            <a:endParaRPr lang="en-US" sz="2400" dirty="0">
              <a:latin typeface="Franklin Gothic Book" panose="020B0503020102020204" pitchFamily="34" charset="0"/>
            </a:endParaRPr>
          </a:p>
          <a:p>
            <a:pPr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Franklin Gothic Book" panose="020B0503020102020204" pitchFamily="34" charset="0"/>
              </a:rPr>
              <a:t>Jump Start Bridge </a:t>
            </a:r>
            <a:r>
              <a:rPr lang="en-US" sz="2400" dirty="0">
                <a:latin typeface="Franklin Gothic Book" panose="020B0503020102020204" pitchFamily="34" charset="0"/>
                <a:hlinkClick r:id="rId2"/>
              </a:rPr>
              <a:t>www.jumpstartbridge.org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Franklin Gothic Book" panose="020B0503020102020204" pitchFamily="34" charset="0"/>
              </a:rPr>
              <a:t>ACBL </a:t>
            </a:r>
            <a:r>
              <a:rPr lang="en-US" sz="2400" dirty="0">
                <a:latin typeface="Franklin Gothic Book" panose="020B0503020102020204" pitchFamily="34" charset="0"/>
                <a:hlinkClick r:id="rId2"/>
              </a:rPr>
              <a:t>www.acbl.org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Franklin Gothic Book" panose="020B0503020102020204" pitchFamily="34" charset="0"/>
              </a:rPr>
              <a:t>Bridge Teachers for Youth  </a:t>
            </a:r>
            <a:r>
              <a:rPr lang="en-US" sz="2400" dirty="0">
                <a:latin typeface="Franklin Gothic Book" panose="020B0503020102020204" pitchFamily="34" charset="0"/>
                <a:hlinkClick r:id="rId2"/>
              </a:rPr>
              <a:t>www.btfy.org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>
              <a:lnSpc>
                <a:spcPts val="2800"/>
              </a:lnSpc>
              <a:spcBef>
                <a:spcPts val="1000"/>
              </a:spcBef>
              <a:buFont typeface="Wingdings" pitchFamily="2" charset="2"/>
              <a:buChar char="§"/>
              <a:defRPr/>
            </a:pPr>
            <a:endParaRPr lang="en-US" sz="2400" dirty="0">
              <a:latin typeface="Franklin Gothic Book" panose="020B0503020102020204" pitchFamily="34" charset="0"/>
            </a:endParaRPr>
          </a:p>
          <a:p>
            <a:pPr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dirty="0">
              <a:latin typeface="Franklin Gothic Book" panose="020B0503020102020204" pitchFamily="34" charset="0"/>
            </a:endParaRPr>
          </a:p>
          <a:p>
            <a:pPr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dirty="0">
              <a:latin typeface="Franklin Gothic Book" panose="020B05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0324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/>
              <a:t>RECURSOS</a:t>
            </a:r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E7D8C8A8-128C-FE41-94E3-A6F1D6E0D5F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32029186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332014" y="1676400"/>
            <a:ext cx="8434034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 err="1"/>
              <a:t>Presidenta</a:t>
            </a:r>
            <a:r>
              <a:rPr lang="en-US" sz="2400" dirty="0"/>
              <a:t> y </a:t>
            </a:r>
            <a:r>
              <a:rPr lang="en-US" sz="2400" dirty="0" err="1"/>
              <a:t>Fundadora</a:t>
            </a:r>
            <a:r>
              <a:rPr lang="en-US" sz="2400" dirty="0"/>
              <a:t> de Atlanta Junior Bridge</a:t>
            </a:r>
          </a:p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ACBL Hall of Fame, Premio Blackwood</a:t>
            </a:r>
          </a:p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ACBL Best Practices Certified Teacher/Trainer</a:t>
            </a:r>
            <a:endParaRPr lang="en-US" sz="2000" dirty="0"/>
          </a:p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ACBL Online Teacher Certification</a:t>
            </a:r>
          </a:p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American Bridge Teachers’ Association (ABTA) Master Teacher y Ex </a:t>
            </a:r>
            <a:r>
              <a:rPr lang="en-US" sz="2400" dirty="0" err="1"/>
              <a:t>Presidenta</a:t>
            </a:r>
            <a:endParaRPr lang="en-US" sz="2400" dirty="0"/>
          </a:p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ACBL Grand Life Master</a:t>
            </a:r>
          </a:p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ACBL Honorary Member 2016</a:t>
            </a:r>
          </a:p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ACBL Goodwill Member of the Year 2011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dirty="0">
              <a:latin typeface="Franklin Gothic Book" panose="020B0503020102020204" pitchFamily="34" charset="0"/>
            </a:endParaRPr>
          </a:p>
          <a:p>
            <a:pPr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dirty="0">
              <a:latin typeface="Franklin Gothic Book" panose="020B05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0324"/>
            <a:ext cx="8686800" cy="990600"/>
          </a:xfrm>
        </p:spPr>
        <p:txBody>
          <a:bodyPr>
            <a:normAutofit/>
          </a:bodyPr>
          <a:lstStyle/>
          <a:p>
            <a:r>
              <a:rPr lang="en-US" b="0" dirty="0" err="1"/>
              <a:t>Acerca</a:t>
            </a:r>
            <a:r>
              <a:rPr lang="en-US" b="0" dirty="0"/>
              <a:t> de Patty Tucker</a:t>
            </a:r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E7D8C8A8-128C-FE41-94E3-A6F1D6E0D5F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  <p:pic>
        <p:nvPicPr>
          <p:cNvPr id="4" name="Picture 3" descr="A person smiling for a picture&#10;&#10;Description automatically generated">
            <a:extLst>
              <a:ext uri="{FF2B5EF4-FFF2-40B4-BE49-F238E27FC236}">
                <a16:creationId xmlns:a16="http://schemas.microsoft.com/office/drawing/2014/main" id="{E75FC16D-2B20-E456-EF38-21A41B1DA0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31003"/>
            <a:ext cx="1685925" cy="205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573105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NUNCA OLVIDES</a:t>
            </a:r>
            <a:endParaRPr lang="en-US" b="1" dirty="0">
              <a:latin typeface="Franklin Gothic Heavy" panose="020B0603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3018472"/>
            <a:ext cx="7239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s-ES" sz="3200" b="1" dirty="0">
                <a:solidFill>
                  <a:srgbClr val="008001"/>
                </a:solidFill>
                <a:latin typeface="Franklin Gothic Demi" panose="020B0603020102020204" pitchFamily="34" charset="0"/>
              </a:rPr>
              <a:t>Se supone que jugar al bridge </a:t>
            </a:r>
            <a:br>
              <a:rPr lang="es-ES" sz="3200" b="1" dirty="0">
                <a:solidFill>
                  <a:srgbClr val="008001"/>
                </a:solidFill>
                <a:latin typeface="Franklin Gothic Demi" panose="020B0603020102020204" pitchFamily="34" charset="0"/>
              </a:rPr>
            </a:br>
            <a:r>
              <a:rPr lang="es-ES" sz="3200" b="1" dirty="0">
                <a:solidFill>
                  <a:srgbClr val="008001"/>
                </a:solidFill>
                <a:latin typeface="Franklin Gothic Demi" panose="020B0603020102020204" pitchFamily="34" charset="0"/>
              </a:rPr>
              <a:t>tiene que ser divertido.</a:t>
            </a:r>
          </a:p>
          <a:p>
            <a:pPr algn="ctr">
              <a:spcBef>
                <a:spcPts val="1800"/>
              </a:spcBef>
            </a:pPr>
            <a:endParaRPr lang="en-US" sz="1000" b="1" dirty="0">
              <a:solidFill>
                <a:srgbClr val="008001"/>
              </a:solidFill>
              <a:latin typeface="Franklin Gothic Demi" panose="020B0603020102020204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es-ES" sz="3200" b="1" dirty="0">
                <a:solidFill>
                  <a:srgbClr val="008001"/>
                </a:solidFill>
                <a:latin typeface="Franklin Gothic Demi" panose="020B0603020102020204" pitchFamily="34" charset="0"/>
              </a:rPr>
              <a:t>¡Enseñar bridge </a:t>
            </a:r>
            <a:r>
              <a:rPr lang="es-ES" sz="3200" b="1" u="sng" dirty="0">
                <a:solidFill>
                  <a:srgbClr val="008001"/>
                </a:solidFill>
                <a:latin typeface="Franklin Gothic Demi" panose="020B0603020102020204" pitchFamily="34" charset="0"/>
              </a:rPr>
              <a:t>TAMBIÉN</a:t>
            </a:r>
            <a:r>
              <a:rPr lang="es-ES" sz="3200" b="1" dirty="0">
                <a:solidFill>
                  <a:srgbClr val="008001"/>
                </a:solidFill>
                <a:latin typeface="Franklin Gothic Demi" panose="020B0603020102020204" pitchFamily="34" charset="0"/>
              </a:rPr>
              <a:t> se supone que tiene que ser divertido</a:t>
            </a:r>
            <a:r>
              <a:rPr lang="en-US" sz="3200" b="1" dirty="0">
                <a:solidFill>
                  <a:srgbClr val="008001"/>
                </a:solidFill>
                <a:latin typeface="Franklin Gothic Demi" panose="020B0603020102020204" pitchFamily="34" charset="0"/>
              </a:rPr>
              <a:t>!</a:t>
            </a:r>
          </a:p>
          <a:p>
            <a:pPr algn="ctr"/>
            <a:endParaRPr lang="en-US" dirty="0"/>
          </a:p>
        </p:txBody>
      </p:sp>
      <p:sp>
        <p:nvSpPr>
          <p:cNvPr id="6" name="Footer Placeholder 13">
            <a:extLst>
              <a:ext uri="{FF2B5EF4-FFF2-40B4-BE49-F238E27FC236}">
                <a16:creationId xmlns:a16="http://schemas.microsoft.com/office/drawing/2014/main" id="{02CAEDA4-A232-974C-8CAC-14DC65DF40F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143000" y="6400800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Antes de </a:t>
            </a:r>
            <a:r>
              <a:rPr lang="en-US" dirty="0" err="1"/>
              <a:t>empezar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1" y="1981199"/>
            <a:ext cx="8799512" cy="3657601"/>
          </a:xfrm>
        </p:spPr>
        <p:txBody>
          <a:bodyPr>
            <a:normAutofit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dirty="0"/>
              <a:t>¿</a:t>
            </a:r>
            <a:r>
              <a:rPr lang="en-US" sz="2400" dirty="0" err="1"/>
              <a:t>Qué</a:t>
            </a:r>
            <a:r>
              <a:rPr lang="en-US" sz="2400" dirty="0"/>
              <a:t> </a:t>
            </a:r>
            <a:r>
              <a:rPr lang="en-US" sz="2400" dirty="0" err="1"/>
              <a:t>quieres</a:t>
            </a:r>
            <a:r>
              <a:rPr lang="en-US" sz="2400" dirty="0"/>
              <a:t> </a:t>
            </a:r>
            <a:r>
              <a:rPr lang="en-US" sz="2400" dirty="0" err="1"/>
              <a:t>lograr</a:t>
            </a:r>
            <a:r>
              <a:rPr lang="en-US" sz="2400" dirty="0"/>
              <a:t>?</a:t>
            </a:r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s-ES" sz="2400" dirty="0"/>
              <a:t>Asegúrate de que todos los involucrados tengan el mismo objetivo</a:t>
            </a:r>
            <a:r>
              <a:rPr lang="en-US" sz="2400" dirty="0"/>
              <a:t>.  </a:t>
            </a:r>
          </a:p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r>
              <a:rPr lang="en-US" sz="2400" dirty="0" err="1"/>
              <a:t>Nuestro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OBJETIVO</a:t>
            </a:r>
            <a:r>
              <a:rPr lang="en-US" sz="2400" dirty="0"/>
              <a:t> </a:t>
            </a:r>
            <a:r>
              <a:rPr lang="es-ES" sz="2400" dirty="0"/>
              <a:t>era iniciar en el juego a miles de niños y darles una base que les permitiera jugar para toda la vida.</a:t>
            </a:r>
            <a:r>
              <a:rPr lang="en-US" sz="2400" dirty="0"/>
              <a:t> </a:t>
            </a:r>
          </a:p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r>
              <a:rPr lang="en-US" sz="2400" dirty="0"/>
              <a:t>Nuestra </a:t>
            </a:r>
            <a:r>
              <a:rPr lang="en-US" sz="2400" b="1" dirty="0">
                <a:solidFill>
                  <a:srgbClr val="008001"/>
                </a:solidFill>
              </a:rPr>
              <a:t>ESPERANZA</a:t>
            </a:r>
            <a:r>
              <a:rPr lang="en-US" sz="2400" dirty="0"/>
              <a:t> </a:t>
            </a:r>
            <a:r>
              <a:rPr lang="es-ES" sz="2400" dirty="0"/>
              <a:t>era que algunos de ellos se sintieran tan cautivados, interesados y enamorados del Bridge como nosotros</a:t>
            </a:r>
            <a:r>
              <a:rPr lang="en-US" sz="2400" dirty="0"/>
              <a:t>.</a:t>
            </a:r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36011585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Antes de </a:t>
            </a:r>
            <a:r>
              <a:rPr lang="en-US" dirty="0" err="1"/>
              <a:t>empezar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1" y="1828800"/>
            <a:ext cx="8302751" cy="3352800"/>
          </a:xfrm>
        </p:spPr>
        <p:txBody>
          <a:bodyPr>
            <a:normAutofit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s-ES" sz="2400" dirty="0"/>
              <a:t>Asegúrate de que tu objetivo sea realista.  Comprende que no lo alcanzarás en una semana, un mes o (tal vez) un año</a:t>
            </a:r>
            <a:r>
              <a:rPr lang="en-US" sz="2400" dirty="0"/>
              <a:t>.  </a:t>
            </a:r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s-ES" sz="2400" dirty="0"/>
              <a:t>Estos programas necesitan tiempo para crear y desarrollar todo su potencial.</a:t>
            </a: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s-ES" sz="2400" dirty="0"/>
              <a:t>Sé consciente de que tendrás que hacer "prueba y error" varias veces y que te encontrarás con dificultades en el proceso</a:t>
            </a:r>
            <a:r>
              <a:rPr lang="en-US" sz="2400" dirty="0"/>
              <a:t>.</a:t>
            </a:r>
          </a:p>
          <a:p>
            <a:pPr marL="0" indent="0">
              <a:lnSpc>
                <a:spcPts val="2800"/>
              </a:lnSpc>
              <a:spcBef>
                <a:spcPts val="1800"/>
              </a:spcBef>
              <a:buNone/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27066831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Consideraciones</a:t>
            </a:r>
            <a:r>
              <a:rPr lang="en-US" dirty="0"/>
              <a:t> </a:t>
            </a:r>
            <a:r>
              <a:rPr lang="en-US" dirty="0" err="1"/>
              <a:t>organizativas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dirty="0" err="1"/>
              <a:t>Organizar</a:t>
            </a:r>
            <a:r>
              <a:rPr lang="en-US" sz="2400" dirty="0"/>
              <a:t> un </a:t>
            </a:r>
            <a:r>
              <a:rPr lang="en-US" sz="2400" dirty="0" err="1"/>
              <a:t>programa</a:t>
            </a:r>
            <a:r>
              <a:rPr lang="en-US" sz="2400" dirty="0"/>
              <a:t>: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 err="1"/>
              <a:t>Ubicación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 err="1"/>
              <a:t>Voluntarios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Material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 err="1"/>
              <a:t>Administración</a:t>
            </a:r>
            <a:r>
              <a:rPr lang="en-US" sz="2400" dirty="0"/>
              <a:t> y </a:t>
            </a:r>
            <a:r>
              <a:rPr lang="en-US" sz="2400" dirty="0" err="1"/>
              <a:t>Finanzas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 err="1"/>
              <a:t>Márketing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 err="1"/>
              <a:t>Profesorado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40338139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Consideraciones</a:t>
            </a:r>
            <a:r>
              <a:rPr lang="en-US" dirty="0"/>
              <a:t> </a:t>
            </a:r>
            <a:r>
              <a:rPr lang="en-US" dirty="0" err="1"/>
              <a:t>organizativas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600" dirty="0" err="1"/>
              <a:t>Lugares</a:t>
            </a:r>
            <a:r>
              <a:rPr lang="en-US" sz="2600" dirty="0"/>
              <a:t> para la </a:t>
            </a:r>
            <a:r>
              <a:rPr lang="en-US" sz="2600" dirty="0" err="1"/>
              <a:t>enseñanza</a:t>
            </a:r>
            <a:r>
              <a:rPr lang="en-US" sz="2600" dirty="0"/>
              <a:t>:</a:t>
            </a:r>
          </a:p>
          <a:p>
            <a:r>
              <a:rPr lang="en-US" sz="2600" dirty="0" err="1"/>
              <a:t>Escuelas</a:t>
            </a:r>
            <a:endParaRPr lang="en-US" sz="2600" dirty="0"/>
          </a:p>
          <a:p>
            <a:r>
              <a:rPr lang="en-US" sz="2600" dirty="0"/>
              <a:t>Iglesias</a:t>
            </a:r>
          </a:p>
          <a:p>
            <a:r>
              <a:rPr lang="en-US" sz="2600" dirty="0" err="1"/>
              <a:t>Centros</a:t>
            </a:r>
            <a:r>
              <a:rPr lang="en-US" sz="2600" dirty="0"/>
              <a:t> de </a:t>
            </a:r>
            <a:r>
              <a:rPr lang="en-US" sz="2600" dirty="0" err="1"/>
              <a:t>recreo</a:t>
            </a:r>
            <a:r>
              <a:rPr lang="en-US" sz="2600" dirty="0"/>
              <a:t> </a:t>
            </a:r>
          </a:p>
          <a:p>
            <a:r>
              <a:rPr lang="en-US" sz="2600" dirty="0" err="1"/>
              <a:t>Bibliotecas</a:t>
            </a:r>
            <a:r>
              <a:rPr lang="en-US" sz="2600" dirty="0"/>
              <a:t> </a:t>
            </a:r>
          </a:p>
          <a:p>
            <a:r>
              <a:rPr lang="en-US" sz="2600" dirty="0"/>
              <a:t>Clubs de Bridge</a:t>
            </a:r>
          </a:p>
          <a:p>
            <a:r>
              <a:rPr lang="es-ES" sz="2600" dirty="0"/>
              <a:t>Locales de la asociación de propietarios</a:t>
            </a:r>
            <a:endParaRPr lang="en-US" sz="2600" dirty="0"/>
          </a:p>
          <a:p>
            <a:r>
              <a:rPr lang="es-ES" sz="2600" dirty="0"/>
              <a:t>Clases de proximidad en un domicilio </a:t>
            </a:r>
            <a:br>
              <a:rPr lang="es-ES" sz="2600" dirty="0"/>
            </a:br>
            <a:r>
              <a:rPr lang="es-ES" sz="2600" dirty="0"/>
              <a:t>(tenga cuidado al intentar </a:t>
            </a:r>
            <a:r>
              <a:rPr lang="es-ES" sz="2600" dirty="0" err="1"/>
              <a:t>ésto</a:t>
            </a:r>
            <a:r>
              <a:rPr lang="es-ES" sz="2600" dirty="0"/>
              <a:t> debido a posibles problemas de responsabilidad</a:t>
            </a:r>
            <a:r>
              <a:rPr lang="en-US" sz="2600" dirty="0"/>
              <a:t>)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32439490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8B5582E-2F68-DF43-BC4A-3CA736F8780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6100" y="1676400"/>
            <a:ext cx="8872011" cy="4424771"/>
          </a:xfrm>
        </p:spPr>
        <p:txBody>
          <a:bodyPr>
            <a:normAutofit/>
          </a:bodyPr>
          <a:lstStyle/>
          <a:p>
            <a:pPr marL="0" indent="0" fontAlgn="auto">
              <a:lnSpc>
                <a:spcPts val="32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150" b="1" dirty="0">
                <a:solidFill>
                  <a:srgbClr val="008001"/>
                </a:solidFill>
                <a:latin typeface="Franklin Gothic Heavy" panose="020B0603020102020204" pitchFamily="34" charset="0"/>
              </a:rPr>
              <a:t>VENTAJS Y </a:t>
            </a:r>
            <a:r>
              <a:rPr lang="en-US" sz="2150" b="1" dirty="0">
                <a:solidFill>
                  <a:srgbClr val="C00000"/>
                </a:solidFill>
                <a:latin typeface="Franklin Gothic Heavy" panose="020B0603020102020204" pitchFamily="34" charset="0"/>
              </a:rPr>
              <a:t>DESVENTAJAS</a:t>
            </a:r>
            <a:r>
              <a:rPr lang="en-US" sz="2150" b="1" dirty="0">
                <a:solidFill>
                  <a:srgbClr val="008001"/>
                </a:solidFill>
                <a:latin typeface="Franklin Gothic Heavy" panose="020B0603020102020204" pitchFamily="34" charset="0"/>
              </a:rPr>
              <a:t> </a:t>
            </a:r>
            <a:r>
              <a:rPr lang="es-ES" sz="2150" b="1" dirty="0">
                <a:solidFill>
                  <a:srgbClr val="008001"/>
                </a:solidFill>
                <a:latin typeface="Franklin Gothic Heavy" panose="020B0603020102020204" pitchFamily="34" charset="0"/>
              </a:rPr>
              <a:t>DE PROGRAMAS EN ESCUELAS VS. CLUBS</a:t>
            </a:r>
            <a:endParaRPr lang="en-US" sz="2150" b="1" dirty="0">
              <a:solidFill>
                <a:srgbClr val="008001"/>
              </a:solidFill>
              <a:latin typeface="Franklin Gothic Heavy" panose="020B06030201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0324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/>
              <a:t>ESCUELAS VS. CLUBS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868066"/>
              </p:ext>
            </p:extLst>
          </p:nvPr>
        </p:nvGraphicFramePr>
        <p:xfrm>
          <a:off x="171339" y="2216335"/>
          <a:ext cx="4351610" cy="4054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1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3155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Avenir Next" panose="020B0503020202020204" pitchFamily="34" charset="0"/>
                        </a:rPr>
                        <a:t>ESCUELAS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891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Los niños ya están en la escuela, no se requiere desplazamiento</a:t>
                      </a:r>
                      <a:r>
                        <a:rPr lang="en-US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Los padres sienten que la escuela es un entorno seguro</a:t>
                      </a:r>
                      <a:r>
                        <a:rPr lang="en-US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Los mensajes enviados a casa por un maestro o escuela siempre se leen</a:t>
                      </a:r>
                      <a:r>
                        <a:rPr lang="en-US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Los maestros pueden organizar 'excursiones’.</a:t>
                      </a:r>
                      <a:endParaRPr lang="en-US" b="1" i="0" dirty="0">
                        <a:solidFill>
                          <a:srgbClr val="008001"/>
                        </a:solidFill>
                        <a:latin typeface="Avenir Next Medium" panose="020B05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="1" i="0" dirty="0">
                          <a:solidFill>
                            <a:srgbClr val="C00000"/>
                          </a:solidFill>
                          <a:latin typeface="Avenir Next Medium" panose="020B0503020202020204" pitchFamily="34" charset="0"/>
                        </a:rPr>
                        <a:t>Es difícil hacer la transición de una actividad "escolar" a una actividad “extraescolar".</a:t>
                      </a:r>
                      <a:endParaRPr lang="en-US" b="1" i="0" dirty="0">
                        <a:solidFill>
                          <a:srgbClr val="C00000"/>
                        </a:solidFill>
                        <a:latin typeface="Avenir Next Medium" panose="020B05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="1" i="0" dirty="0">
                          <a:solidFill>
                            <a:srgbClr val="C00000"/>
                          </a:solidFill>
                          <a:latin typeface="Avenir Next Medium" panose="020B0503020202020204" pitchFamily="34" charset="0"/>
                        </a:rPr>
                        <a:t>El maestro/jugador de bridge a menudo no se cruza con los padres directamente.</a:t>
                      </a:r>
                      <a:endParaRPr lang="en-US" b="1" i="0" dirty="0">
                        <a:solidFill>
                          <a:srgbClr val="C00000"/>
                        </a:solidFill>
                        <a:latin typeface="Avenir Next Medium" panose="020B0503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6E513DCA-321C-1D49-8F2D-7BFBD102C71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8D516BD-BB65-4A41-AC75-4184B066E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278676"/>
              </p:ext>
            </p:extLst>
          </p:nvPr>
        </p:nvGraphicFramePr>
        <p:xfrm>
          <a:off x="4535424" y="2211979"/>
          <a:ext cx="4492688" cy="4036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062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Avenir Next" panose="020B0503020202020204" pitchFamily="34" charset="0"/>
                        </a:rPr>
                        <a:t>CLUBS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135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="1" i="0" dirty="0">
                          <a:solidFill>
                            <a:srgbClr val="C00000"/>
                          </a:solidFill>
                          <a:latin typeface="Avenir Next Medium" panose="020B0503020202020204" pitchFamily="34" charset="0"/>
                        </a:rPr>
                        <a:t>Los padres deben llevar a los niños a la clase</a:t>
                      </a:r>
                      <a:r>
                        <a:rPr lang="en-US" sz="1600" b="1" i="0" dirty="0">
                          <a:solidFill>
                            <a:srgbClr val="C00000"/>
                          </a:solidFill>
                          <a:latin typeface="Avenir Next Medium" panose="020B0503020202020204" pitchFamily="34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="1" i="0" dirty="0">
                          <a:solidFill>
                            <a:srgbClr val="C00000"/>
                          </a:solidFill>
                          <a:latin typeface="Avenir Next Medium" panose="020B0503020202020204" pitchFamily="34" charset="0"/>
                        </a:rPr>
                        <a:t>Los padres no están familiarizados con la gente, profesores u otros padres</a:t>
                      </a:r>
                      <a:r>
                        <a:rPr lang="en-US" sz="1600" b="1" i="0" dirty="0">
                          <a:solidFill>
                            <a:srgbClr val="C00000"/>
                          </a:solidFill>
                          <a:latin typeface="Avenir Next Medium" panose="020B0503020202020204" pitchFamily="34" charset="0"/>
                        </a:rPr>
                        <a:t>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600" b="1" i="0" dirty="0">
                          <a:solidFill>
                            <a:srgbClr val="C00000"/>
                          </a:solidFill>
                          <a:latin typeface="Avenir Next Medium" panose="020B0503020202020204" pitchFamily="34" charset="0"/>
                        </a:rPr>
                        <a:t>Los mensajes relativos a juegos, campamentos, oportunidades de juego pueden no ser leídos</a:t>
                      </a:r>
                      <a:r>
                        <a:rPr lang="en-US" sz="1600" b="1" i="0" dirty="0">
                          <a:solidFill>
                            <a:srgbClr val="C00000"/>
                          </a:solidFill>
                          <a:latin typeface="Avenir Next Medium" panose="020B0503020202020204" pitchFamily="34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Una vez que los padres te han conocido y ven que a su hijo le gusta el bridge, aceptan los juegos y campamentos.</a:t>
                      </a:r>
                      <a:endParaRPr lang="en-US" sz="1600" b="1" i="0" dirty="0">
                        <a:solidFill>
                          <a:srgbClr val="008001"/>
                        </a:solidFill>
                        <a:latin typeface="Avenir Next Medium" panose="020B05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Los padres pueden convertirse en un portavoz en las escuelas</a:t>
                      </a:r>
                      <a:r>
                        <a:rPr lang="en-US" sz="1600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Los padres pueden convertirse en recaudadores de fondos</a:t>
                      </a:r>
                      <a:r>
                        <a:rPr lang="en-US" sz="1600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Los padres pueden convertirse en voluntarios</a:t>
                      </a:r>
                      <a:r>
                        <a:rPr lang="en-US" sz="1600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Los padres pueden aprender bridge</a:t>
                      </a:r>
                      <a:r>
                        <a:rPr lang="en-US" sz="1600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.</a:t>
                      </a:r>
                      <a:endParaRPr lang="en-US" sz="1600" b="0" i="0" dirty="0">
                        <a:latin typeface="Avenir Next Medium" panose="020B0503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F73770C-A097-2C4B-119F-57D497AC8A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901" y="6101171"/>
            <a:ext cx="336499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8110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Consideraciones</a:t>
            </a:r>
            <a:r>
              <a:rPr lang="en-US" dirty="0"/>
              <a:t> </a:t>
            </a:r>
            <a:r>
              <a:rPr lang="en-US" dirty="0" err="1"/>
              <a:t>organizativas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1" y="1676400"/>
            <a:ext cx="8537447" cy="3733800"/>
          </a:xfrm>
        </p:spPr>
        <p:txBody>
          <a:bodyPr>
            <a:normAutofit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dirty="0" err="1"/>
              <a:t>Otras</a:t>
            </a:r>
            <a:r>
              <a:rPr lang="en-US" sz="2400" dirty="0"/>
              <a:t> </a:t>
            </a:r>
            <a:r>
              <a:rPr lang="en-US" sz="2400" dirty="0" err="1"/>
              <a:t>consideraciones</a:t>
            </a:r>
            <a:r>
              <a:rPr lang="en-US" sz="2400" dirty="0"/>
              <a:t> de </a:t>
            </a:r>
            <a:r>
              <a:rPr lang="en-US" sz="2400" dirty="0" err="1"/>
              <a:t>ubicación</a:t>
            </a:r>
            <a:r>
              <a:rPr lang="en-US" sz="2400" dirty="0"/>
              <a:t>:</a:t>
            </a:r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dirty="0"/>
              <a:t>¿</a:t>
            </a:r>
            <a:r>
              <a:rPr lang="en-US" sz="2400" dirty="0" err="1"/>
              <a:t>Dónde</a:t>
            </a:r>
            <a:r>
              <a:rPr lang="en-US" sz="2400" dirty="0"/>
              <a:t> vas a…</a:t>
            </a:r>
          </a:p>
          <a:p>
            <a:pPr>
              <a:lnSpc>
                <a:spcPts val="28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dirty="0" err="1"/>
              <a:t>Almacenar</a:t>
            </a:r>
            <a:r>
              <a:rPr lang="en-US" sz="2400" dirty="0"/>
              <a:t> </a:t>
            </a:r>
            <a:r>
              <a:rPr lang="en-US" sz="2400" dirty="0" err="1"/>
              <a:t>el</a:t>
            </a:r>
            <a:r>
              <a:rPr lang="en-US" sz="2400" dirty="0"/>
              <a:t> material?</a:t>
            </a:r>
          </a:p>
          <a:p>
            <a:pPr>
              <a:lnSpc>
                <a:spcPts val="28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dirty="0" err="1"/>
              <a:t>Celebrar</a:t>
            </a:r>
            <a:r>
              <a:rPr lang="en-US" sz="2400" dirty="0"/>
              <a:t> las </a:t>
            </a:r>
            <a:r>
              <a:rPr lang="en-US" sz="2400" dirty="0" err="1"/>
              <a:t>reuniones</a:t>
            </a:r>
            <a:r>
              <a:rPr lang="en-US" sz="2400" dirty="0"/>
              <a:t>?</a:t>
            </a:r>
          </a:p>
          <a:p>
            <a:pPr>
              <a:lnSpc>
                <a:spcPts val="28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dirty="0" err="1"/>
              <a:t>Guardar</a:t>
            </a:r>
            <a:r>
              <a:rPr lang="en-US" sz="2400" dirty="0"/>
              <a:t>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dirty="0" err="1"/>
              <a:t>documentos</a:t>
            </a:r>
            <a:r>
              <a:rPr lang="en-US" sz="2400" dirty="0"/>
              <a:t>?</a:t>
            </a:r>
          </a:p>
          <a:p>
            <a:pPr>
              <a:lnSpc>
                <a:spcPts val="28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/>
            </a:pPr>
            <a:r>
              <a:rPr lang="es-ES" sz="2400" dirty="0"/>
              <a:t>Llevar a cabo las tareas financieras y administrativas</a:t>
            </a:r>
            <a:r>
              <a:rPr lang="en-US" sz="2400" dirty="0"/>
              <a:t>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25419415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Consideraciones</a:t>
            </a:r>
            <a:r>
              <a:rPr lang="en-US" dirty="0"/>
              <a:t> </a:t>
            </a:r>
            <a:r>
              <a:rPr lang="en-US" dirty="0" err="1"/>
              <a:t>organizativas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s-ES" sz="2400" dirty="0"/>
              <a:t>¿Cuál es tu base de voluntarios?  Necesitarás voluntarios para</a:t>
            </a:r>
            <a:r>
              <a:rPr lang="en-US" sz="2400" dirty="0"/>
              <a:t>: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Encontrar, almacenar y mover material para las clases y las partidas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Organizar recaudaciones de fondos y/o recoger dinero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 err="1"/>
              <a:t>Promocionar</a:t>
            </a:r>
            <a:r>
              <a:rPr lang="en-US" sz="2400" dirty="0"/>
              <a:t> </a:t>
            </a:r>
            <a:r>
              <a:rPr lang="en-US" sz="2400" dirty="0" err="1"/>
              <a:t>tus</a:t>
            </a:r>
            <a:r>
              <a:rPr lang="en-US" sz="2400" dirty="0"/>
              <a:t> </a:t>
            </a:r>
            <a:r>
              <a:rPr lang="en-US" sz="2400" dirty="0" err="1"/>
              <a:t>clases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Crear listas de alumnos, organizar excursiones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Ayudar a los profesores en las aulas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s-ES" sz="2400" dirty="0"/>
              <a:t>¡Miles de otras cosas en las que no habías pensado</a:t>
            </a:r>
            <a:r>
              <a:rPr lang="en-US" sz="2400" dirty="0"/>
              <a:t>!</a:t>
            </a:r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31168566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M10352481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37741299362440A3F90875EF644052" ma:contentTypeVersion="17" ma:contentTypeDescription="Create a new document." ma:contentTypeScope="" ma:versionID="13c856b492365ee7541ff8d38248a224">
  <xsd:schema xmlns:xsd="http://www.w3.org/2001/XMLSchema" xmlns:xs="http://www.w3.org/2001/XMLSchema" xmlns:p="http://schemas.microsoft.com/office/2006/metadata/properties" xmlns:ns2="e3780c7d-b590-429f-b7d5-9561567561cd" xmlns:ns3="12a623ee-d36c-400a-8778-238de7e46c5b" targetNamespace="http://schemas.microsoft.com/office/2006/metadata/properties" ma:root="true" ma:fieldsID="967a2c487b4cdf6eb8168a486944c1ba" ns2:_="" ns3:_="">
    <xsd:import namespace="e3780c7d-b590-429f-b7d5-9561567561cd"/>
    <xsd:import namespace="12a623ee-d36c-400a-8778-238de7e46c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80c7d-b590-429f-b7d5-9561567561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c9b175e-12e8-4b69-847b-5c81637fb8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623ee-d36c-400a-8778-238de7e46c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89ed586-c01f-4ce8-98cc-63828b734764}" ma:internalName="TaxCatchAll" ma:showField="CatchAllData" ma:web="12a623ee-d36c-400a-8778-238de7e46c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a623ee-d36c-400a-8778-238de7e46c5b" xsi:nil="true"/>
    <lcf76f155ced4ddcb4097134ff3c332f xmlns="e3780c7d-b590-429f-b7d5-9561567561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F2BBBE5-EEDB-4605-B78E-239BA57EBA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219B90-D269-4316-B09F-235F6E3C41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780c7d-b590-429f-b7d5-9561567561cd"/>
    <ds:schemaRef ds:uri="12a623ee-d36c-400a-8778-238de7e46c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BFC81D-900F-4128-96E9-A6287883D790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4873beb7-5857-4685-be1f-d57550cc96cc"/>
    <ds:schemaRef ds:uri="http://schemas.microsoft.com/office/2006/metadata/properties"/>
    <ds:schemaRef ds:uri="http://purl.org/dc/terms/"/>
    <ds:schemaRef ds:uri="12a623ee-d36c-400a-8778-238de7e46c5b"/>
    <ds:schemaRef ds:uri="e3780c7d-b590-429f-b7d5-9561567561c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{4E30EBDB-9C99-904D-8699-350AF3F5DB3D}tf16401378</Template>
  <TotalTime>0</TotalTime>
  <Words>1062</Words>
  <Application>Microsoft Office PowerPoint</Application>
  <PresentationFormat>Paper de carta (216 x 279 mm)</PresentationFormat>
  <Paragraphs>183</Paragraphs>
  <Slides>16</Slides>
  <Notes>13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10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16</vt:i4>
      </vt:variant>
    </vt:vector>
  </HeadingPairs>
  <TitlesOfParts>
    <vt:vector size="27" baseType="lpstr">
      <vt:lpstr>Arial</vt:lpstr>
      <vt:lpstr>Avenir Next</vt:lpstr>
      <vt:lpstr>Avenir Next Medium</vt:lpstr>
      <vt:lpstr>Franklin Gothic Book</vt:lpstr>
      <vt:lpstr>Franklin Gothic Demi</vt:lpstr>
      <vt:lpstr>Franklin Gothic Demi Cond</vt:lpstr>
      <vt:lpstr>Franklin Gothic Heavy</vt:lpstr>
      <vt:lpstr>Tw Cen MT</vt:lpstr>
      <vt:lpstr>Verdana Regular</vt:lpstr>
      <vt:lpstr>Wingdings</vt:lpstr>
      <vt:lpstr>TM10352481</vt:lpstr>
      <vt:lpstr> </vt:lpstr>
      <vt:lpstr>NUNCA OLVIDES</vt:lpstr>
      <vt:lpstr>Antes de empezar</vt:lpstr>
      <vt:lpstr>Antes de empezar</vt:lpstr>
      <vt:lpstr>Consideraciones organizativas  </vt:lpstr>
      <vt:lpstr>Consideraciones organizativas  </vt:lpstr>
      <vt:lpstr>ESCUELAS VS. CLUBS</vt:lpstr>
      <vt:lpstr>Consideraciones organizativas  </vt:lpstr>
      <vt:lpstr>Consideraciones organizativas  </vt:lpstr>
      <vt:lpstr>Consideraciones organizativas  </vt:lpstr>
      <vt:lpstr>Consideraciones organizativas  </vt:lpstr>
      <vt:lpstr>Consideraciones organizativas  </vt:lpstr>
      <vt:lpstr>Consideraciones organizativas  </vt:lpstr>
      <vt:lpstr>Consideraciones organizativas  </vt:lpstr>
      <vt:lpstr>RECURSOS</vt:lpstr>
      <vt:lpstr>Acerca de Patty Tucker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presentation for college course (globe design)</dc:title>
  <dc:creator/>
  <cp:lastModifiedBy/>
  <cp:revision>1</cp:revision>
  <cp:lastPrinted>2018-01-05T16:38:29Z</cp:lastPrinted>
  <dcterms:created xsi:type="dcterms:W3CDTF">2008-11-12T20:01:56Z</dcterms:created>
  <dcterms:modified xsi:type="dcterms:W3CDTF">2023-09-29T00:00:53Z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  <property fmtid="{D5CDD505-2E9C-101B-9397-08002B2CF9AE}" pid="3" name="ContentTypeId">
    <vt:lpwstr>0x010100BC37741299362440A3F90875EF644052</vt:lpwstr>
  </property>
  <property fmtid="{D5CDD505-2E9C-101B-9397-08002B2CF9AE}" pid="4" name="ImageGenCounter">
    <vt:lpwstr>0</vt:lpwstr>
  </property>
  <property fmtid="{D5CDD505-2E9C-101B-9397-08002B2CF9AE}" pid="5" name="ViolationReportStatus">
    <vt:lpwstr>None</vt:lpwstr>
  </property>
  <property fmtid="{D5CDD505-2E9C-101B-9397-08002B2CF9AE}" pid="6" name="ImageGenStatus">
    <vt:lpwstr>0</vt:lpwstr>
  </property>
  <property fmtid="{D5CDD505-2E9C-101B-9397-08002B2CF9AE}" pid="7" name="PolicheckStatus">
    <vt:lpwstr>0</vt:lpwstr>
  </property>
  <property fmtid="{D5CDD505-2E9C-101B-9397-08002B2CF9AE}" pid="8" name="Applications">
    <vt:lpwstr>419;#zpp140;#65;#zpp120;#79;#tpl120</vt:lpwstr>
  </property>
  <property fmtid="{D5CDD505-2E9C-101B-9397-08002B2CF9AE}" pid="9" name="PolicheckCounter">
    <vt:lpwstr>0</vt:lpwstr>
  </property>
  <property fmtid="{D5CDD505-2E9C-101B-9397-08002B2CF9AE}" pid="10" name="APTrustLevel">
    <vt:r8>1</vt:r8>
  </property>
  <property fmtid="{D5CDD505-2E9C-101B-9397-08002B2CF9AE}" pid="11" name="MediaServiceImageTags">
    <vt:lpwstr/>
  </property>
</Properties>
</file>