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94" r:id="rId4"/>
  </p:sldMasterIdLst>
  <p:notesMasterIdLst>
    <p:notesMasterId r:id="rId22"/>
  </p:notesMasterIdLst>
  <p:handoutMasterIdLst>
    <p:handoutMasterId r:id="rId23"/>
  </p:handoutMasterIdLst>
  <p:sldIdLst>
    <p:sldId id="256" r:id="rId5"/>
    <p:sldId id="257" r:id="rId6"/>
    <p:sldId id="614" r:id="rId7"/>
    <p:sldId id="615" r:id="rId8"/>
    <p:sldId id="609" r:id="rId9"/>
    <p:sldId id="617" r:id="rId10"/>
    <p:sldId id="604" r:id="rId11"/>
    <p:sldId id="618" r:id="rId12"/>
    <p:sldId id="608" r:id="rId13"/>
    <p:sldId id="616" r:id="rId14"/>
    <p:sldId id="596" r:id="rId15"/>
    <p:sldId id="612" r:id="rId16"/>
    <p:sldId id="610" r:id="rId17"/>
    <p:sldId id="611" r:id="rId18"/>
    <p:sldId id="613" r:id="rId19"/>
    <p:sldId id="501" r:id="rId20"/>
    <p:sldId id="619" r:id="rId21"/>
  </p:sldIdLst>
  <p:sldSz cx="9144000" cy="6858000" type="letter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000F"/>
    <a:srgbClr val="008001"/>
    <a:srgbClr val="09F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99318E-E637-4BD4-B7F4-23783BB39B20}" v="20" dt="2023-09-26T17:06:01.6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55" autoAdjust="0"/>
    <p:restoredTop sz="94068" autoAdjust="0"/>
  </p:normalViewPr>
  <p:slideViewPr>
    <p:cSldViewPr>
      <p:cViewPr varScale="1">
        <p:scale>
          <a:sx n="100" d="100"/>
          <a:sy n="100" d="100"/>
        </p:scale>
        <p:origin x="81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3" d="100"/>
        <a:sy n="53" d="100"/>
      </p:scale>
      <p:origin x="0" y="-15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6519A-BD50-3449-A2C4-EBBF54E5DC45}" type="datetimeFigureOut">
              <a:rPr lang="en-US" smtClean="0">
                <a:latin typeface="Verdana Regular"/>
              </a:rPr>
              <a:t>9/27/2023</a:t>
            </a:fld>
            <a:endParaRPr lang="en-US" dirty="0">
              <a:latin typeface="Verdana Regula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Verdana Regula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D8638-E6C4-2A41-89D8-728E37E50577}" type="slidenum">
              <a:rPr lang="en-US" smtClean="0">
                <a:latin typeface="Verdana Regular"/>
              </a:rPr>
              <a:t>‹#›</a:t>
            </a:fld>
            <a:endParaRPr lang="en-US" dirty="0">
              <a:latin typeface="Verdana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3868512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 b="0" i="0">
                <a:latin typeface="Verdana Regular"/>
              </a:defRPr>
            </a:lvl1pPr>
          </a:lstStyle>
          <a:p>
            <a:fld id="{2447E72A-D913-4DC2-9E0A-E520CE8FCC86}" type="datetimeFigureOut">
              <a:rPr lang="en-US" smtClean="0"/>
              <a:pPr/>
              <a:t>9/27/2023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 b="0" i="0">
                <a:latin typeface="Verdana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 b="0" i="0">
                <a:latin typeface="Verdana Regular"/>
              </a:defRPr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304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1pPr>
    <a:lvl2pPr marL="4572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2pPr>
    <a:lvl3pPr marL="9144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3pPr>
    <a:lvl4pPr marL="13716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4pPr>
    <a:lvl5pPr marL="1828800" algn="l" rtl="0">
      <a:defRPr sz="1200" b="0" i="0" kern="1200">
        <a:solidFill>
          <a:schemeClr val="tx1"/>
        </a:solidFill>
        <a:latin typeface="Verdana Regular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Presentation</a:t>
            </a:r>
            <a:r>
              <a:rPr lang="en-US" baseline="0" dirty="0"/>
              <a:t> slide for courses, classes, lectures et al.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94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00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278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8239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139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6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Beginning</a:t>
            </a:r>
            <a:r>
              <a:rPr lang="en-US" baseline="0" dirty="0"/>
              <a:t> c</a:t>
            </a:r>
            <a:r>
              <a:rPr lang="en-US" dirty="0"/>
              <a:t>ourse details </a:t>
            </a:r>
            <a:r>
              <a:rPr lang="en-US" baseline="0" dirty="0"/>
              <a:t>and/or books/materials needed for a class/project.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335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87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23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73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84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5284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916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030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2E5A5716-F52E-F242-A24F-AAA3A2909F0B}" type="datetime8">
              <a:rPr lang="en-US" smtClean="0"/>
              <a:t>9/27/2023 8:47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r>
              <a:rPr lang="en-US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32075-CB12-BD42-9D30-D1ACB7AFE69C}" type="datetime8">
              <a:rPr lang="en-US" smtClean="0">
                <a:solidFill>
                  <a:schemeClr val="tx2"/>
                </a:solidFill>
              </a:rPr>
              <a:t>9/27/2023 8:47 AM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7D660D0-8517-CC43-AF6A-6DA68545269A}" type="datetime8">
              <a:rPr lang="en-US" smtClean="0">
                <a:solidFill>
                  <a:schemeClr val="tx2"/>
                </a:solidFill>
              </a:rPr>
              <a:t>9/27/2023 8:47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tx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rgbClr val="008000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883D151-BA95-C54D-BB75-9ACB2F929A8A}"/>
              </a:ext>
            </a:extLst>
          </p:cNvPr>
          <p:cNvSpPr/>
          <p:nvPr userDrawn="1"/>
        </p:nvSpPr>
        <p:spPr>
          <a:xfrm>
            <a:off x="7239001" y="1272222"/>
            <a:ext cx="1685108" cy="2444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228600"/>
            <a:ext cx="8695508" cy="990600"/>
          </a:xfrm>
        </p:spPr>
        <p:txBody>
          <a:bodyPr>
            <a:normAutofit/>
          </a:bodyPr>
          <a:lstStyle>
            <a:lvl1pPr>
              <a:defRPr sz="4000" b="1" i="0"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228601" y="1676400"/>
            <a:ext cx="8537447" cy="4419600"/>
          </a:xfrm>
        </p:spPr>
        <p:txBody>
          <a:bodyPr/>
          <a:lstStyle>
            <a:lvl1pPr>
              <a:defRPr sz="3200" b="0" i="0">
                <a:latin typeface="Franklin Gothic Book" panose="020B0503020102020204" pitchFamily="34" charset="0"/>
              </a:defRPr>
            </a:lvl1pPr>
            <a:lvl2pPr>
              <a:defRPr sz="2800" b="0" i="0">
                <a:latin typeface="Franklin Gothic Book" panose="020B0503020102020204" pitchFamily="34" charset="0"/>
              </a:defRPr>
            </a:lvl2pPr>
            <a:lvl3pPr>
              <a:defRPr sz="2400" b="0" i="0">
                <a:latin typeface="Franklin Gothic Book" panose="020B0503020102020204" pitchFamily="34" charset="0"/>
              </a:defRPr>
            </a:lvl3pPr>
            <a:lvl4pPr>
              <a:defRPr b="0" i="0">
                <a:latin typeface="Franklin Gothic Book" panose="020B0503020102020204" pitchFamily="34" charset="0"/>
              </a:defRPr>
            </a:lvl4pPr>
            <a:lvl5pPr>
              <a:defRPr b="0" i="0"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 descr="Icon&#10;&#10;Description automatically generated">
            <a:extLst>
              <a:ext uri="{FF2B5EF4-FFF2-40B4-BE49-F238E27FC236}">
                <a16:creationId xmlns:a16="http://schemas.microsoft.com/office/drawing/2014/main" id="{3F3B13E5-320E-2E46-BAF5-14057DB81B3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854" y="1066800"/>
            <a:ext cx="1811746" cy="716548"/>
          </a:xfrm>
          <a:prstGeom prst="rect">
            <a:avLst/>
          </a:prstGeom>
        </p:spPr>
      </p:pic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D647C8CC-7323-1546-9CA1-77A1F30416A4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615A3C-00F7-4143-99B8-62B87F01E6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695509" cy="1673225"/>
          </a:xfrm>
        </p:spPr>
        <p:txBody>
          <a:bodyPr anchor="t">
            <a:normAutofit/>
          </a:bodyPr>
          <a:lstStyle>
            <a:lvl1pPr>
              <a:buNone/>
              <a:defRPr sz="2800" b="0" i="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600200"/>
            <a:ext cx="7476309" cy="990600"/>
          </a:xfrm>
        </p:spPr>
        <p:txBody>
          <a:bodyPr>
            <a:normAutofit/>
          </a:bodyPr>
          <a:lstStyle>
            <a:lvl1pPr algn="l">
              <a:buNone/>
              <a:defRPr sz="4000" b="1" i="0" cap="none">
                <a:solidFill>
                  <a:srgbClr val="FFFFFF"/>
                </a:solidFill>
                <a:latin typeface="Franklin Gothic Heavy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 b="1" i="0">
                <a:solidFill>
                  <a:srgbClr val="FFFFFF"/>
                </a:solidFill>
                <a:latin typeface="Franklin Gothic Demi Cond" panose="020B0603020102020204" pitchFamily="34" charset="0"/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460EEAD-82E2-8545-8C29-FB1E9BD0C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2346" y="838200"/>
            <a:ext cx="2438400" cy="96439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7EE83D7-72EB-6D43-9E57-D740DFA5FF5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81209" y="6092526"/>
            <a:ext cx="342900" cy="34349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46535A6-B0A1-2143-9BA9-6A79E4BAA9ED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pic>
        <p:nvPicPr>
          <p:cNvPr id="13" name="Picture 12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7AB5462-97F9-C742-9D22-2487889BA854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rgbClr val="008000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rgbClr val="F1000F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7" name="Picture 16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DDF28-0A0C-C94D-B071-23D5ABAF64F6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6" name="Picture 5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085E-CE7A-6E45-8079-E4B27F0EBF8F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9E3CB-7D75-2646-AEAD-3F68CD8B172F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2020 Patty Tucker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143000"/>
            <a:ext cx="1689099" cy="51660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solidFill>
            <a:schemeClr val="tx1"/>
          </a:solidFill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9DD6907-B24C-384C-93C1-E7E629AD087D}" type="datetime8">
              <a:rPr lang="en-US" smtClean="0"/>
              <a:t>9/27/2023 8:47 AM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  <a:solidFill>
            <a:srgbClr val="008000"/>
          </a:solidFill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dirty="0"/>
              <a:t>© 2020 Patty Tucker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15" name="Picture 14" descr="card symbols horiz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23140"/>
            <a:ext cx="1447800" cy="44280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27CDEF93-87E1-B946-B5B3-EC6CC91F3367}" type="datetime8">
              <a:rPr lang="en-US" smtClean="0"/>
              <a:t>9/27/2023 8:47 AM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r>
              <a:rPr lang="en-US" sz="1400" dirty="0">
                <a:solidFill>
                  <a:schemeClr val="tx2"/>
                </a:solidFill>
              </a:rPr>
              <a:t>© 2020 Patty Tucker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rgbClr val="00800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72AC53DF-4216-466D-99A7-94400E6C2A25}" type="slidenum">
              <a:rPr lang="en-US" sz="1200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rgbClr val="008000"/>
        </a:buClr>
        <a:buSzPct val="100000"/>
        <a:buFont typeface="Wingdings" charset="2"/>
        <a:buChar char="§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tx1"/>
        </a:buClr>
        <a:buSzPct val="100000"/>
        <a:buFont typeface="Arial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rgbClr val="FF0000"/>
        </a:buClr>
        <a:buSzPct val="40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rgbClr val="008000"/>
        </a:buClr>
        <a:buSzPct val="85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437553" y="6185419"/>
            <a:ext cx="6477000" cy="449263"/>
          </a:xfrm>
        </p:spPr>
        <p:txBody>
          <a:bodyPr>
            <a:normAutofit fontScale="90000"/>
          </a:bodyPr>
          <a:lstStyle/>
          <a:p>
            <a:pPr algn="r"/>
            <a:br>
              <a:rPr lang="en-US" sz="3600" dirty="0">
                <a:solidFill>
                  <a:schemeClr val="bg1"/>
                </a:solidFill>
              </a:rPr>
            </a:br>
            <a:endParaRPr lang="en-US" sz="27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557579" y="6096000"/>
            <a:ext cx="1709036" cy="685800"/>
          </a:xfrm>
        </p:spPr>
        <p:txBody>
          <a:bodyPr>
            <a:normAutofit/>
          </a:bodyPr>
          <a:lstStyle/>
          <a:p>
            <a:pPr>
              <a:lnSpc>
                <a:spcPct val="50000"/>
              </a:lnSpc>
            </a:pPr>
            <a:r>
              <a:rPr lang="en-US" sz="2000" dirty="0"/>
              <a:t>Patty Tucker</a:t>
            </a:r>
          </a:p>
          <a:p>
            <a:pPr>
              <a:lnSpc>
                <a:spcPct val="50000"/>
              </a:lnSpc>
            </a:pPr>
            <a:r>
              <a:rPr lang="en-US" sz="2000" dirty="0"/>
              <a:t>October 2023</a:t>
            </a:r>
          </a:p>
        </p:txBody>
      </p:sp>
      <p:sp>
        <p:nvSpPr>
          <p:cNvPr id="8" name="Title 3">
            <a:extLst>
              <a:ext uri="{FF2B5EF4-FFF2-40B4-BE49-F238E27FC236}">
                <a16:creationId xmlns:a16="http://schemas.microsoft.com/office/drawing/2014/main" id="{077F62FF-5982-A84D-85D3-0F3393C451A7}"/>
              </a:ext>
            </a:extLst>
          </p:cNvPr>
          <p:cNvSpPr txBox="1">
            <a:spLocks/>
          </p:cNvSpPr>
          <p:nvPr/>
        </p:nvSpPr>
        <p:spPr>
          <a:xfrm>
            <a:off x="833845" y="1742561"/>
            <a:ext cx="7476309" cy="28575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6000"/>
              </a:lnSpc>
            </a:pPr>
            <a:r>
              <a:rPr lang="en-US" sz="5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ORGANIZING</a:t>
            </a:r>
          </a:p>
          <a:p>
            <a:pPr algn="ctr">
              <a:lnSpc>
                <a:spcPts val="6000"/>
              </a:lnSpc>
            </a:pPr>
            <a:r>
              <a:rPr lang="en-US" sz="5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A Youth program</a:t>
            </a:r>
          </a:p>
          <a:p>
            <a:pPr algn="ctr">
              <a:lnSpc>
                <a:spcPts val="4800"/>
              </a:lnSpc>
              <a:spcBef>
                <a:spcPts val="2400"/>
              </a:spcBef>
            </a:pPr>
            <a:r>
              <a:rPr lang="en-US" sz="5400" b="1" spc="300" dirty="0">
                <a:solidFill>
                  <a:srgbClr val="92D050"/>
                </a:solidFill>
                <a:latin typeface="Franklin Gothic Heavy" panose="020B0603020102020204" pitchFamily="34" charset="0"/>
              </a:rPr>
              <a:t>SET UP FOR</a:t>
            </a:r>
          </a:p>
          <a:p>
            <a:pPr algn="ctr">
              <a:lnSpc>
                <a:spcPts val="4800"/>
              </a:lnSpc>
            </a:pPr>
            <a:r>
              <a:rPr lang="en-US" sz="5400" b="1" spc="300" dirty="0">
                <a:solidFill>
                  <a:srgbClr val="92D050"/>
                </a:solidFill>
                <a:latin typeface="Franklin Gothic Heavy" panose="020B0603020102020204" pitchFamily="34" charset="0"/>
              </a:rPr>
              <a:t>SUCCESS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76AAC6C-16C1-9346-AC46-69637A7F67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9657" y="6185420"/>
            <a:ext cx="427922" cy="428668"/>
          </a:xfrm>
          <a:prstGeom prst="rect">
            <a:avLst/>
          </a:prstGeom>
        </p:spPr>
      </p:pic>
      <p:pic>
        <p:nvPicPr>
          <p:cNvPr id="5" name="Picture 4" descr="A picture containing icon&#10;&#10;Description automatically generated">
            <a:extLst>
              <a:ext uri="{FF2B5EF4-FFF2-40B4-BE49-F238E27FC236}">
                <a16:creationId xmlns:a16="http://schemas.microsoft.com/office/drawing/2014/main" id="{6308F3EB-9942-EA41-A517-A3AC321512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908" y="3833230"/>
            <a:ext cx="1604078" cy="1803401"/>
          </a:xfrm>
          <a:prstGeom prst="rect">
            <a:avLst/>
          </a:prstGeom>
        </p:spPr>
      </p:pic>
      <p:pic>
        <p:nvPicPr>
          <p:cNvPr id="13" name="Picture 12" descr="Icon&#10;&#10;Description automatically generated">
            <a:extLst>
              <a:ext uri="{FF2B5EF4-FFF2-40B4-BE49-F238E27FC236}">
                <a16:creationId xmlns:a16="http://schemas.microsoft.com/office/drawing/2014/main" id="{A340D977-0D70-1746-A77E-AAB77741CF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877" y="325896"/>
            <a:ext cx="1295400" cy="1148404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E6C1F8-3525-B642-8ABA-812AE7C043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" y="1524000"/>
            <a:ext cx="1709037" cy="1803401"/>
          </a:xfrm>
          <a:prstGeom prst="rect">
            <a:avLst/>
          </a:prstGeom>
        </p:spPr>
      </p:pic>
      <p:pic>
        <p:nvPicPr>
          <p:cNvPr id="17" name="Picture 16" descr="Shape&#10;&#10;Description automatically generated with low confidence">
            <a:extLst>
              <a:ext uri="{FF2B5EF4-FFF2-40B4-BE49-F238E27FC236}">
                <a16:creationId xmlns:a16="http://schemas.microsoft.com/office/drawing/2014/main" id="{A7FD9EC7-F5E6-F24B-82FE-1ED1B34755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135" y="1143000"/>
            <a:ext cx="1586665" cy="1165513"/>
          </a:xfrm>
          <a:prstGeom prst="rect">
            <a:avLst/>
          </a:prstGeom>
        </p:spPr>
      </p:pic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5CE99B34-1211-8546-91DC-97987BE91C1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100000">
            <a:off x="1140855" y="261631"/>
            <a:ext cx="1742853" cy="1359808"/>
          </a:xfrm>
          <a:prstGeom prst="rect">
            <a:avLst/>
          </a:prstGeom>
        </p:spPr>
      </p:pic>
      <p:pic>
        <p:nvPicPr>
          <p:cNvPr id="21" name="Picture 20" descr="Shape&#10;&#10;Description automatically generated with medium confidence">
            <a:extLst>
              <a:ext uri="{FF2B5EF4-FFF2-40B4-BE49-F238E27FC236}">
                <a16:creationId xmlns:a16="http://schemas.microsoft.com/office/drawing/2014/main" id="{A7FEF955-C62D-7C41-802A-752ED0A6733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9960" y="4874857"/>
            <a:ext cx="1604078" cy="1031193"/>
          </a:xfrm>
          <a:prstGeom prst="rect">
            <a:avLst/>
          </a:prstGeom>
        </p:spPr>
      </p:pic>
      <p:pic>
        <p:nvPicPr>
          <p:cNvPr id="23" name="Picture 22" descr="Shape&#10;&#10;Description automatically generated with medium confidence">
            <a:extLst>
              <a:ext uri="{FF2B5EF4-FFF2-40B4-BE49-F238E27FC236}">
                <a16:creationId xmlns:a16="http://schemas.microsoft.com/office/drawing/2014/main" id="{A53CB720-3AD4-414C-94C3-17EAEEA36AFB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552" y="3952771"/>
            <a:ext cx="1586665" cy="1564318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A9B5B33-956C-794B-A9A9-62969B830EE4}"/>
              </a:ext>
            </a:extLst>
          </p:cNvPr>
          <p:cNvCxnSpPr/>
          <p:nvPr/>
        </p:nvCxnSpPr>
        <p:spPr>
          <a:xfrm>
            <a:off x="2012281" y="3048000"/>
            <a:ext cx="5074319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What is your Volunteer base?  You will need volunteers to: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Find, store and move supplies for classes and games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Organize fund raisers and/or raise money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Marketing your classes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Build student lists, organize field trips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Help the teachers in the classrooms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 million other things you haven’t thought of!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87241072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Supplies: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Teaching supplies – books, cards, boards, bidding boxes, </a:t>
            </a:r>
            <a:br>
              <a:rPr lang="en-US" sz="2400" dirty="0"/>
            </a:br>
            <a:r>
              <a:rPr lang="en-US" sz="2400" dirty="0"/>
              <a:t>table mats, card holders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Snacks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Sign-up sheets with contact information, parental information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2972660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Administration: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 a non-profit?  What legal steps need to be followed.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is responsible for reporting your income and expenses.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pays your teachers?  Orders supplies?  Who is in charge of any contractual obligations?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72099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Finances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 going to pay your teachers?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 going to pay an organizer?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pays for travel expenses?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pays for snacks?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Do you need to buy supplies?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 going to charge your students?  If so, what will those fees cover?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3221145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Marketing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Do you have a name, a logo, a website, a phone number, an email address?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How will you advertise your classes and/or availability?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will take pictures?  Create flyers? Make posters?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will create and maintain your website.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will maintain your data base.  How will you </a:t>
            </a:r>
            <a:br>
              <a:rPr lang="en-US" sz="2400" dirty="0"/>
            </a:br>
            <a:r>
              <a:rPr lang="en-US" sz="2400" dirty="0"/>
              <a:t>contact players.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191162706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Teachers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What experience or credentials do you require?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Who overseas their performance?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Do you require your teachers to be vetted by a government agency?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 going to team teach vs. one teacher per class?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Do you have volunteers to help your teachers?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Are your teachers being paid?  Do you have a contract?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6305188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None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Don’t reinvent the wheel!  There are several resources available to help you with your youth program.  </a:t>
            </a:r>
            <a:br>
              <a:rPr lang="en-US" sz="2400" dirty="0">
                <a:latin typeface="Franklin Gothic Book" panose="020B0503020102020204" pitchFamily="34" charset="0"/>
              </a:rPr>
            </a:br>
            <a:br>
              <a:rPr lang="en-US" sz="2400" dirty="0">
                <a:latin typeface="Franklin Gothic Book" panose="020B0503020102020204" pitchFamily="34" charset="0"/>
              </a:rPr>
            </a:br>
            <a:r>
              <a:rPr lang="en-US" sz="2400" dirty="0">
                <a:latin typeface="Franklin Gothic Book" panose="020B0503020102020204" pitchFamily="34" charset="0"/>
              </a:rPr>
              <a:t>Here are a few of which I’m familiar with:</a:t>
            </a:r>
            <a:br>
              <a:rPr lang="en-US" sz="2400" dirty="0">
                <a:latin typeface="Franklin Gothic Book" panose="020B0503020102020204" pitchFamily="34" charset="0"/>
              </a:rPr>
            </a:b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Jump Start Bridge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www.jumpstartbridge.org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ACBL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www.acbl.org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400" dirty="0">
                <a:latin typeface="Franklin Gothic Book" panose="020B0503020102020204" pitchFamily="34" charset="0"/>
              </a:rPr>
              <a:t>Bridge Teachers for Youth  </a:t>
            </a:r>
            <a:r>
              <a:rPr lang="en-US" sz="2400" dirty="0">
                <a:latin typeface="Franklin Gothic Book" panose="020B0503020102020204" pitchFamily="34" charset="0"/>
                <a:hlinkClick r:id="rId2"/>
              </a:rPr>
              <a:t>www.btfy.org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>
              <a:lnSpc>
                <a:spcPts val="2800"/>
              </a:lnSpc>
              <a:spcBef>
                <a:spcPts val="1000"/>
              </a:spcBef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02918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332014" y="1676400"/>
            <a:ext cx="8434034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President and Founder of Atlanta Junior Bridge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Hall of Fame, Blackwood Award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Best Practices Certified Teacher/Trainer</a:t>
            </a:r>
            <a:endParaRPr lang="en-US" sz="2000" dirty="0"/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Online Teacher Certification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American Bridge Teachers’ Association (ABTA) Master Teacher and Past President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Grand Life Master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Honorary Member 2016</a:t>
            </a:r>
          </a:p>
          <a:p>
            <a:pPr marL="238125" indent="-238125">
              <a:lnSpc>
                <a:spcPts val="24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ACBL Goodwill Member of the Year 2011</a:t>
            </a: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  <a:p>
            <a:pPr fontAlgn="auto">
              <a:lnSpc>
                <a:spcPts val="28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sz="2400" dirty="0">
              <a:latin typeface="Franklin Gothic Book" panose="020B05030201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b="0" dirty="0"/>
              <a:t>About Patty Tucker</a:t>
            </a:r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E7D8C8A8-128C-FE41-94E3-A6F1D6E0D5F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pic>
        <p:nvPicPr>
          <p:cNvPr id="4" name="Picture 3" descr="A person smiling for a picture&#10;&#10;Description automatically generated">
            <a:extLst>
              <a:ext uri="{FF2B5EF4-FFF2-40B4-BE49-F238E27FC236}">
                <a16:creationId xmlns:a16="http://schemas.microsoft.com/office/drawing/2014/main" id="{E75FC16D-2B20-E456-EF38-21A41B1DA0D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431003"/>
            <a:ext cx="1685925" cy="2054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573105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Franklin Gothic Heavy" panose="020B0603020102020204" pitchFamily="34" charset="0"/>
              </a:rPr>
              <a:t>NEVER FORGET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57200" y="3048000"/>
            <a:ext cx="8229600" cy="1585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en-U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Playing bridge is supposed to be fun.</a:t>
            </a:r>
          </a:p>
          <a:p>
            <a:pPr algn="ctr">
              <a:spcBef>
                <a:spcPts val="1800"/>
              </a:spcBef>
            </a:pPr>
            <a:r>
              <a:rPr lang="en-U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Teaching bridge is </a:t>
            </a:r>
            <a:r>
              <a:rPr lang="en-US" sz="3200" b="1" u="sng" dirty="0">
                <a:solidFill>
                  <a:srgbClr val="008001"/>
                </a:solidFill>
                <a:latin typeface="Franklin Gothic Demi" panose="020B0603020102020204" pitchFamily="34" charset="0"/>
              </a:rPr>
              <a:t>ALSO</a:t>
            </a:r>
            <a:r>
              <a:rPr lang="en-US" sz="3200" b="1" dirty="0">
                <a:solidFill>
                  <a:srgbClr val="008001"/>
                </a:solidFill>
                <a:latin typeface="Franklin Gothic Demi" panose="020B0603020102020204" pitchFamily="34" charset="0"/>
              </a:rPr>
              <a:t> supposed to be fun!</a:t>
            </a:r>
          </a:p>
          <a:p>
            <a:pPr algn="ctr"/>
            <a:endParaRPr lang="en-US" dirty="0"/>
          </a:p>
        </p:txBody>
      </p:sp>
      <p:sp>
        <p:nvSpPr>
          <p:cNvPr id="6" name="Footer Placeholder 13">
            <a:extLst>
              <a:ext uri="{FF2B5EF4-FFF2-40B4-BE49-F238E27FC236}">
                <a16:creationId xmlns:a16="http://schemas.microsoft.com/office/drawing/2014/main" id="{02CAEDA4-A232-974C-8CAC-14DC65DF40F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143000" y="6400800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You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What do you want to accomplish?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Ensure that everyone involved has the same goal. 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Our </a:t>
            </a:r>
            <a:r>
              <a:rPr lang="en-US" sz="2400" b="1" dirty="0">
                <a:solidFill>
                  <a:srgbClr val="FF0000"/>
                </a:solidFill>
              </a:rPr>
              <a:t>GOAL</a:t>
            </a:r>
            <a:r>
              <a:rPr lang="en-US" sz="2400" dirty="0"/>
              <a:t> was to introduce thousands of children to the game and give them a basic foundation that would allow them to play for the rest of their lives. </a:t>
            </a:r>
          </a:p>
          <a:p>
            <a:pPr marL="0" indent="0">
              <a:lnSpc>
                <a:spcPts val="2800"/>
              </a:lnSpc>
              <a:spcBef>
                <a:spcPts val="1800"/>
              </a:spcBef>
              <a:buNone/>
              <a:defRPr/>
            </a:pPr>
            <a:r>
              <a:rPr lang="en-US" sz="2400" dirty="0"/>
              <a:t>Our </a:t>
            </a:r>
            <a:r>
              <a:rPr lang="en-US" sz="2400" b="1" dirty="0">
                <a:solidFill>
                  <a:srgbClr val="008001"/>
                </a:solidFill>
              </a:rPr>
              <a:t>HOPE</a:t>
            </a:r>
            <a:r>
              <a:rPr lang="en-US" sz="2400" dirty="0"/>
              <a:t> was that some of them would become as enthralled, interested and love the game as much as we love bridge.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6011585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You Start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Assure that your goal is realistic.  Understand that it will not happen in a week, a month or (maybe) a year.  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These programs take time to create and time to develop to their full potential.  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Know that you will have  a series of ‘trial and error’ and some growing pains.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7066831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Organizing a program: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Location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Volunteers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Supplies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Administration &amp; Finances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Marketing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Teachers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403381391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600" dirty="0"/>
              <a:t>Locations for Teaching</a:t>
            </a:r>
          </a:p>
          <a:p>
            <a:r>
              <a:rPr lang="en-US" sz="2600" dirty="0"/>
              <a:t>Schools</a:t>
            </a:r>
          </a:p>
          <a:p>
            <a:r>
              <a:rPr lang="en-US" sz="2600" dirty="0"/>
              <a:t>Churches</a:t>
            </a:r>
          </a:p>
          <a:p>
            <a:r>
              <a:rPr lang="en-US" sz="2600" dirty="0"/>
              <a:t>Recreation centers </a:t>
            </a:r>
          </a:p>
          <a:p>
            <a:r>
              <a:rPr lang="en-US" sz="2600" dirty="0"/>
              <a:t>Libraries, </a:t>
            </a:r>
          </a:p>
          <a:p>
            <a:r>
              <a:rPr lang="en-US" sz="2600" dirty="0"/>
              <a:t>Bridge Clubs</a:t>
            </a:r>
          </a:p>
          <a:p>
            <a:r>
              <a:rPr lang="en-US" sz="2600" dirty="0"/>
              <a:t>Clubhouses of homeowner association</a:t>
            </a:r>
          </a:p>
          <a:p>
            <a:r>
              <a:rPr lang="en-US" sz="2600" dirty="0"/>
              <a:t>Neighborhood Classes in a home (be careful of trying this due to potential liability issues).  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243949043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B5582E-2F68-DF43-BC4A-3CA736F878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610600" cy="4419600"/>
          </a:xfrm>
        </p:spPr>
        <p:txBody>
          <a:bodyPr>
            <a:normAutofit/>
          </a:bodyPr>
          <a:lstStyle/>
          <a:p>
            <a:pPr marL="0" indent="0" fontAlgn="auto">
              <a:lnSpc>
                <a:spcPts val="32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PLUSES &amp; </a:t>
            </a:r>
            <a:r>
              <a:rPr lang="en-US" sz="2400" b="1" dirty="0">
                <a:solidFill>
                  <a:srgbClr val="C00000"/>
                </a:solidFill>
                <a:latin typeface="Franklin Gothic Heavy" panose="020B0603020102020204" pitchFamily="34" charset="0"/>
              </a:rPr>
              <a:t>MINUSES</a:t>
            </a:r>
            <a:r>
              <a:rPr lang="en-US" sz="2400" b="1" dirty="0">
                <a:solidFill>
                  <a:srgbClr val="008001"/>
                </a:solidFill>
                <a:latin typeface="Franklin Gothic Heavy" panose="020B0603020102020204" pitchFamily="34" charset="0"/>
              </a:rPr>
              <a:t> OF PROGRAMS IN SCHOOLS VS. CLUBS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40324"/>
            <a:ext cx="8686800" cy="990600"/>
          </a:xfrm>
        </p:spPr>
        <p:txBody>
          <a:bodyPr>
            <a:normAutofit/>
          </a:bodyPr>
          <a:lstStyle/>
          <a:p>
            <a:r>
              <a:rPr lang="en-US" dirty="0"/>
              <a:t>SCHOOLS VS. CLUBS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0544690"/>
              </p:ext>
            </p:extLst>
          </p:nvPr>
        </p:nvGraphicFramePr>
        <p:xfrm>
          <a:off x="377952" y="2209800"/>
          <a:ext cx="4230624" cy="3749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6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Avenir Next" panose="020B0503020202020204" pitchFamily="34" charset="0"/>
                        </a:rPr>
                        <a:t>SCHOOLS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455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Kids are already at the school – no travel required.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Parents feel that the school is a safe environment.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Messages sent home from a teacher or school are always read.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Teachers can arrange ‘field trips’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Hard to make the transition from a ‘school’ activity to a ‘community’ activity.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Bridge teacher/player often do not meet the parents directly.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6E513DCA-321C-1D49-8F2D-7BFBD102C71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8D516BD-BB65-4A41-AC75-4184B066E1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559357"/>
              </p:ext>
            </p:extLst>
          </p:nvPr>
        </p:nvGraphicFramePr>
        <p:xfrm>
          <a:off x="4646676" y="2209800"/>
          <a:ext cx="4230624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669">
                <a:tc>
                  <a:txBody>
                    <a:bodyPr/>
                    <a:lstStyle/>
                    <a:p>
                      <a:r>
                        <a:rPr lang="en-US" b="1" i="0" dirty="0">
                          <a:latin typeface="Avenir Next" panose="020B0503020202020204" pitchFamily="34" charset="0"/>
                        </a:rPr>
                        <a:t>CLUBS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669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Parents must bring the kids to the class.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Parents are not familiar with the people, teacher or other parents.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="1" i="0" dirty="0">
                          <a:solidFill>
                            <a:srgbClr val="C00000"/>
                          </a:solidFill>
                          <a:latin typeface="Avenir Next Medium" panose="020B0503020202020204" pitchFamily="34" charset="0"/>
                        </a:rPr>
                        <a:t>Messages concerning games, camps, playing opportunities may not get read.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Once the parents have met you and see their child likes bridge, they buy into the games and camps.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Parents can become an ‘in’ to schools.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Parents can become fundraisers.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Parents can become volunteers.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="1" i="0" dirty="0">
                          <a:solidFill>
                            <a:srgbClr val="008001"/>
                          </a:solidFill>
                          <a:latin typeface="Avenir Next Medium" panose="020B0503020202020204" pitchFamily="34" charset="0"/>
                        </a:rPr>
                        <a:t>Parents may learn bridge.</a:t>
                      </a:r>
                    </a:p>
                    <a:p>
                      <a:endParaRPr lang="en-US" b="0" i="0" dirty="0">
                        <a:latin typeface="Avenir Next Medium" panose="020B0503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5F73770C-A097-2C4B-119F-57D497AC8A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8901" y="6101171"/>
            <a:ext cx="336499" cy="365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811008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Other Location considerations: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Where are you going to</a:t>
            </a:r>
          </a:p>
          <a:p>
            <a:pPr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Store supplies?</a:t>
            </a:r>
          </a:p>
          <a:p>
            <a:pPr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Hold meetings</a:t>
            </a:r>
          </a:p>
          <a:p>
            <a:pPr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Store documents</a:t>
            </a:r>
          </a:p>
          <a:p>
            <a:pPr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400" dirty="0"/>
              <a:t>Conduct the financial and administrative duties?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2541941534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Organizational Considerations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28988F-871B-3645-A786-F9035F6ED01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r>
              <a:rPr lang="en-US" sz="2400" dirty="0"/>
              <a:t>What is your Volunteer base?  You will need volunteers to: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Find, store and move supplies for classes and games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Organize fund raisers and/or raise money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Marketing your classes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Build student lists, organize field trips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Help the teachers in the classrooms</a:t>
            </a:r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r>
              <a:rPr lang="en-US" sz="2400" dirty="0"/>
              <a:t>A million other things you haven’t thought of!</a:t>
            </a:r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  <a:defRPr/>
            </a:pPr>
            <a:endParaRPr lang="en-US" sz="2400" dirty="0"/>
          </a:p>
          <a:p>
            <a:pPr marL="0" indent="0" fontAlgn="auto">
              <a:lnSpc>
                <a:spcPts val="2800"/>
              </a:lnSpc>
              <a:spcBef>
                <a:spcPts val="1800"/>
              </a:spcBef>
              <a:spcAft>
                <a:spcPts val="0"/>
              </a:spcAft>
              <a:buNone/>
              <a:defRPr/>
            </a:pPr>
            <a:endParaRPr lang="en-US" sz="2400" dirty="0"/>
          </a:p>
          <a:p>
            <a:pPr>
              <a:lnSpc>
                <a:spcPts val="2800"/>
              </a:lnSpc>
              <a:spcBef>
                <a:spcPts val="1800"/>
              </a:spcBef>
            </a:pPr>
            <a:endParaRPr lang="en-US" sz="2400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FD8E67E7-5B0E-8F40-870C-AC1D364D53AD}"/>
              </a:ext>
            </a:extLst>
          </p:cNvPr>
          <p:cNvSpPr txBox="1">
            <a:spLocks/>
          </p:cNvSpPr>
          <p:nvPr/>
        </p:nvSpPr>
        <p:spPr>
          <a:xfrm>
            <a:off x="612648" y="1676400"/>
            <a:ext cx="8153400" cy="44958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rgbClr val="008000"/>
              </a:buClr>
              <a:buSzPct val="100000"/>
              <a:buFont typeface="Wingdings" charset="2"/>
              <a:buChar char="§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tx1"/>
              </a:buClr>
              <a:buSzPct val="100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rgbClr val="FF0000"/>
              </a:buClr>
              <a:buSzPct val="40000"/>
              <a:buFont typeface="Wingdings"/>
              <a:buChar char="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rgbClr val="008000"/>
              </a:buClr>
              <a:buSzPct val="85000"/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3400" dirty="0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748B1B62-6119-814A-98A7-9301C2047660}"/>
              </a:ext>
            </a:extLst>
          </p:cNvPr>
          <p:cNvSpPr txBox="1">
            <a:spLocks/>
          </p:cNvSpPr>
          <p:nvPr/>
        </p:nvSpPr>
        <p:spPr>
          <a:xfrm>
            <a:off x="1143000" y="6400800"/>
            <a:ext cx="7885113" cy="36512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latinLnBrk="0">
              <a:defRPr sz="1100" b="0" i="0" kern="1200">
                <a:solidFill>
                  <a:srgbClr val="FFFFFF"/>
                </a:solidFill>
                <a:latin typeface="Franklin Gothic Book" panose="020B0503020102020204" pitchFamily="34" charset="0"/>
                <a:ea typeface="+mn-ea"/>
                <a:cs typeface="+mn-cs"/>
              </a:defRPr>
            </a:lvl1pPr>
            <a:lvl2pPr marL="457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© 2021 Patty Tucker</a:t>
            </a:r>
            <a:endParaRPr lang="en-US" dirty="0"/>
          </a:p>
        </p:txBody>
      </p:sp>
      <p:sp>
        <p:nvSpPr>
          <p:cNvPr id="12" name="Footer Placeholder 13">
            <a:extLst>
              <a:ext uri="{FF2B5EF4-FFF2-40B4-BE49-F238E27FC236}">
                <a16:creationId xmlns:a16="http://schemas.microsoft.com/office/drawing/2014/main" id="{F31836D2-8E5D-EA4C-A3C2-2C7E12E7EE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143000" y="6368143"/>
            <a:ext cx="7885113" cy="365125"/>
          </a:xfrm>
        </p:spPr>
        <p:txBody>
          <a:bodyPr/>
          <a:lstStyle>
            <a:lvl1pPr>
              <a:defRPr sz="1100" b="0" i="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© 2021 Patty Tucker</a:t>
            </a:r>
          </a:p>
        </p:txBody>
      </p:sp>
    </p:spTree>
    <p:extLst>
      <p:ext uri="{BB962C8B-B14F-4D97-AF65-F5344CB8AC3E}">
        <p14:creationId xmlns:p14="http://schemas.microsoft.com/office/powerpoint/2010/main" val="311685665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35248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F2BBBE5-EEDB-4605-B78E-239BA57EBA8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B50F3D1-461F-4C36-887C-85B95264589A}"/>
</file>

<file path=customXml/itemProps3.xml><?xml version="1.0" encoding="utf-8"?>
<ds:datastoreItem xmlns:ds="http://schemas.openxmlformats.org/officeDocument/2006/customXml" ds:itemID="{FABFC81D-900F-4128-96E9-A6287883D790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4873beb7-5857-4685-be1f-d57550cc96cc"/>
    <ds:schemaRef ds:uri="http://schemas.microsoft.com/office/2006/metadata/properties"/>
    <ds:schemaRef ds:uri="http://purl.org/dc/terms/"/>
    <ds:schemaRef ds:uri="12a623ee-d36c-400a-8778-238de7e46c5b"/>
    <ds:schemaRef ds:uri="e3780c7d-b590-429f-b7d5-9561567561c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{4E30EBDB-9C99-904D-8699-350AF3F5DB3D}tf16401378</Template>
  <TotalTime>0</TotalTime>
  <Words>1044</Words>
  <Application>Microsoft Office PowerPoint</Application>
  <PresentationFormat>Letter Paper (8.5x11 in)</PresentationFormat>
  <Paragraphs>199</Paragraphs>
  <Slides>17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Avenir Next</vt:lpstr>
      <vt:lpstr>Avenir Next Medium</vt:lpstr>
      <vt:lpstr>Franklin Gothic Book</vt:lpstr>
      <vt:lpstr>Franklin Gothic Demi</vt:lpstr>
      <vt:lpstr>Franklin Gothic Demi Cond</vt:lpstr>
      <vt:lpstr>Franklin Gothic Heavy</vt:lpstr>
      <vt:lpstr>Tw Cen MT</vt:lpstr>
      <vt:lpstr>Verdana Regular</vt:lpstr>
      <vt:lpstr>Wingdings</vt:lpstr>
      <vt:lpstr>TM10352481</vt:lpstr>
      <vt:lpstr> </vt:lpstr>
      <vt:lpstr>NEVER FORGET</vt:lpstr>
      <vt:lpstr>Before You Start</vt:lpstr>
      <vt:lpstr>Before You Start</vt:lpstr>
      <vt:lpstr>Organizational Considerations  </vt:lpstr>
      <vt:lpstr>Organizational Considerations  </vt:lpstr>
      <vt:lpstr>SCHOOLS VS. CLUBS</vt:lpstr>
      <vt:lpstr>Organizational Considerations  </vt:lpstr>
      <vt:lpstr>Organizational Considerations  </vt:lpstr>
      <vt:lpstr>Organizational Considerations  </vt:lpstr>
      <vt:lpstr>Organizational Considerations  </vt:lpstr>
      <vt:lpstr>Organizational Considerations  </vt:lpstr>
      <vt:lpstr>Organizational Considerations  </vt:lpstr>
      <vt:lpstr>Organizational Considerations  </vt:lpstr>
      <vt:lpstr>Organizational Considerations  </vt:lpstr>
      <vt:lpstr>RESOURCES</vt:lpstr>
      <vt:lpstr>About Patty Tucker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presentation for college course (globe design)</dc:title>
  <dc:creator/>
  <cp:lastModifiedBy/>
  <cp:revision>1</cp:revision>
  <cp:lastPrinted>2018-01-05T16:38:29Z</cp:lastPrinted>
  <dcterms:created xsi:type="dcterms:W3CDTF">2008-11-12T20:01:56Z</dcterms:created>
  <dcterms:modified xsi:type="dcterms:W3CDTF">2023-09-27T12:48:27Z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  <property fmtid="{D5CDD505-2E9C-101B-9397-08002B2CF9AE}" pid="3" name="ContentTypeId">
    <vt:lpwstr>0x010100BC37741299362440A3F90875EF644052</vt:lpwstr>
  </property>
  <property fmtid="{D5CDD505-2E9C-101B-9397-08002B2CF9AE}" pid="4" name="ImageGenCounter">
    <vt:lpwstr>0</vt:lpwstr>
  </property>
  <property fmtid="{D5CDD505-2E9C-101B-9397-08002B2CF9AE}" pid="5" name="ViolationReportStatus">
    <vt:lpwstr>None</vt:lpwstr>
  </property>
  <property fmtid="{D5CDD505-2E9C-101B-9397-08002B2CF9AE}" pid="6" name="ImageGenStatus">
    <vt:lpwstr>0</vt:lpwstr>
  </property>
  <property fmtid="{D5CDD505-2E9C-101B-9397-08002B2CF9AE}" pid="7" name="PolicheckStatus">
    <vt:lpwstr>0</vt:lpwstr>
  </property>
  <property fmtid="{D5CDD505-2E9C-101B-9397-08002B2CF9AE}" pid="8" name="Applications">
    <vt:lpwstr>419;#zpp140;#65;#zpp120;#79;#tpl120</vt:lpwstr>
  </property>
  <property fmtid="{D5CDD505-2E9C-101B-9397-08002B2CF9AE}" pid="9" name="PolicheckCounter">
    <vt:lpwstr>0</vt:lpwstr>
  </property>
  <property fmtid="{D5CDD505-2E9C-101B-9397-08002B2CF9AE}" pid="10" name="APTrustLevel">
    <vt:r8>1</vt:r8>
  </property>
</Properties>
</file>