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76" r:id="rId5"/>
    <p:sldId id="280" r:id="rId6"/>
    <p:sldId id="281" r:id="rId7"/>
    <p:sldId id="282" r:id="rId8"/>
    <p:sldId id="283" r:id="rId9"/>
    <p:sldId id="284" r:id="rId10"/>
    <p:sldId id="296" r:id="rId11"/>
    <p:sldId id="285" r:id="rId12"/>
    <p:sldId id="286" r:id="rId13"/>
    <p:sldId id="287" r:id="rId14"/>
    <p:sldId id="288" r:id="rId15"/>
    <p:sldId id="289" r:id="rId16"/>
    <p:sldId id="291" r:id="rId17"/>
    <p:sldId id="292" r:id="rId18"/>
    <p:sldId id="293" r:id="rId19"/>
    <p:sldId id="294" r:id="rId20"/>
    <p:sldId id="297" r:id="rId21"/>
    <p:sldId id="298" r:id="rId22"/>
    <p:sldId id="295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47" autoAdjust="0"/>
  </p:normalViewPr>
  <p:slideViewPr>
    <p:cSldViewPr snapToGrid="0">
      <p:cViewPr varScale="1">
        <p:scale>
          <a:sx n="48" d="100"/>
          <a:sy n="48" d="100"/>
        </p:scale>
        <p:origin x="67" y="8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86321-BD15-4986-935D-A0BFB4F47EF2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BF7CC-9EFF-4026-AFCC-8AFC189A1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48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29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642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543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81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60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809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574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807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49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59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5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635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296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91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30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146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871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534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710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BF7CC-9EFF-4026-AFCC-8AFC189A14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43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DF649-4350-4A54-AA38-9E8E3B8BB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47F61-7C0D-414C-ACF8-D6F2E91DB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F9747-C9FC-4D6D-B028-543050D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A80E-DD59-4632-A1AA-C03DDB29D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F6365-122B-4C95-BFC9-93997E5F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93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7F6B8-6B6C-4603-9862-41D54A9A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D05DF6-7E61-41BD-A19B-EB679C2BA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85A83-C7EF-4DF8-AEC1-DDC7B9E0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94E9-6EFF-4D8A-AFFD-20F7419F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B45E4-2E98-4A7C-905A-E8CFB06A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49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F96E79-4A60-4258-808F-E60B6CD60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D1008-4F7C-4DD6-910B-387A75C46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7C4CD-0034-4AA7-A18A-5F89C9F8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56BF1-CACD-4360-B6E0-3F25130D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12474-8CDD-447C-945C-09A5C74A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45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240C-3FC6-4294-A82C-2827D760F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15157-D655-4C55-8060-B5E564ECD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3F84-3C63-473B-9819-DC20FFA0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FAE54-9EE2-4EFB-81AC-7B01078A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4B9F6-709C-4D8C-B49E-0A054018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5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7304F-CDCC-42DE-BC2E-64CE9754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3AF40-1AB2-491D-A7B3-40710A8A8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01763-7D5D-4422-B7FA-2C15FB615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CF85-1B62-4895-AB07-3430E085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969CE-E6E4-4520-8F74-DA975809F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45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31F00-F2F7-4F2B-862F-F05DF1DC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799C1-9C4C-4967-B5A0-1FC7006FB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E5CF3-03D4-418D-8968-BC9805D99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0B737-FE31-4401-9506-EFF4F3EA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3A795-F0B2-45D4-8A2F-1C4C8F43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A41FB-DE6F-4F12-A394-6D752882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64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E234-9301-4469-9159-581AD9FB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69B96-2A29-4DB3-907C-856E5D769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3B6F9-4A4E-4FBF-A515-AEF7383E2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B2117-C8AB-4994-A43B-E2A8EEC7E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757553-BCB2-4FD4-B879-D1E13C0BD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69E483-B4EE-4C5D-87BF-4EB6BC87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D79C82-9EDF-48C1-A7E2-59F67C5B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84E7DB-C2A3-4FA1-8D3B-DFC7636D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51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4A00-8026-432B-A948-375B45D0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668D63-BEE3-459D-9AFB-55F98118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2D3DA-D36B-4681-9A84-353AA7A7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7F424-CA5E-4A5F-87F1-DAFE5088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35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C8B8F-EC84-4671-BCC5-6C8A0AE7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A652-875D-4492-BCF2-88FECDBE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683A2-EA80-46D0-A76A-99E3A279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83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86003-0FD8-4F4B-86BF-C90D39AF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E1793-30DB-443F-B050-F30C883C4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EEC0F-643F-458C-B986-B41428DC4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BD2A9-8542-446D-9771-807BF9840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AD2ED-1867-4193-BBA0-1F0D09EA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B0F60-8EE0-44AE-AC0D-FE1251A5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46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3319-1E6D-4E23-9DC6-B8526021B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288686-2A89-4E3D-A6DB-3A0EEF293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70782-AC0F-41E1-8F31-BFAE2C5AE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19311-F72A-41E0-81FB-BA75FD3E0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A536-BF3C-4655-AA01-AD7595D30446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9FDE9-1C8B-4B6A-9479-D622529CC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CC3C6-35A3-4526-934D-9CD0CFEE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52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3E21DD-8859-4845-8EAD-233F6663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86F82-64EC-435E-8EA3-DE0504411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D7C25-21CE-4CB9-9821-86D07B46E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0A536-BF3C-4655-AA01-AD7595D30446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376E7-6333-4AB2-A1AF-96E336C77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DFC20-A0B8-4A55-80BF-B0DD251B3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2478F-593B-4427-94E1-7AD9E1D5D7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6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5.jpg"/><Relationship Id="rId9" Type="http://schemas.openxmlformats.org/officeDocument/2006/relationships/image" Target="../media/image15.png"/><Relationship Id="rId1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62" y="-152399"/>
            <a:ext cx="12462933" cy="70104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1" y="0"/>
            <a:ext cx="11861074" cy="1631216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lang="en-GB" sz="3200" dirty="0" err="1">
                <a:solidFill>
                  <a:prstClr val="white"/>
                </a:solidFill>
              </a:rPr>
              <a:t>Cambiando</a:t>
            </a:r>
            <a:r>
              <a:rPr lang="en-GB" sz="3200" dirty="0">
                <a:solidFill>
                  <a:prstClr val="white"/>
                </a:solidFill>
              </a:rPr>
              <a:t> </a:t>
            </a:r>
            <a:r>
              <a:rPr lang="en-GB" sz="3200" dirty="0" err="1">
                <a:solidFill>
                  <a:prstClr val="white"/>
                </a:solidFill>
              </a:rPr>
              <a:t>el</a:t>
            </a:r>
            <a:r>
              <a:rPr lang="en-GB" sz="3200" dirty="0">
                <a:solidFill>
                  <a:prstClr val="white"/>
                </a:solidFill>
              </a:rPr>
              <a:t> </a:t>
            </a:r>
            <a:r>
              <a:rPr lang="en-GB" sz="3200" dirty="0" err="1">
                <a:solidFill>
                  <a:prstClr val="white"/>
                </a:solidFill>
              </a:rPr>
              <a:t>guión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lang="es-ES" sz="2800" dirty="0">
                <a:solidFill>
                  <a:prstClr val="white"/>
                </a:solidFill>
              </a:rPr>
              <a:t>Repensando cómo enseñamos Bridge a los jóvenes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96A545C-C8CB-41CA-A170-0C2AA9374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" y="2012889"/>
            <a:ext cx="12192000" cy="253853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560058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ollage of a person holding a trophy&#10;&#10;Description automatically generated with low confidence">
            <a:extLst>
              <a:ext uri="{FF2B5EF4-FFF2-40B4-BE49-F238E27FC236}">
                <a16:creationId xmlns:a16="http://schemas.microsoft.com/office/drawing/2014/main" id="{608FB518-5E4F-49C5-9244-2A12F01D6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6929"/>
            <a:ext cx="12192000" cy="2404141"/>
          </a:xfrm>
          <a:prstGeom prst="rect">
            <a:avLst/>
          </a:prstGeom>
        </p:spPr>
      </p:pic>
      <p:pic>
        <p:nvPicPr>
          <p:cNvPr id="7" name="Picture 6" descr="A green background with white text and symbols&#10;&#10;Description automatically generated">
            <a:extLst>
              <a:ext uri="{FF2B5EF4-FFF2-40B4-BE49-F238E27FC236}">
                <a16:creationId xmlns:a16="http://schemas.microsoft.com/office/drawing/2014/main" id="{D9373287-9F1C-90CB-A873-7F03081A9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139" y="4667448"/>
            <a:ext cx="3828790" cy="2154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49C9C5-A6DB-8271-8B05-E683A40B5BC3}"/>
              </a:ext>
            </a:extLst>
          </p:cNvPr>
          <p:cNvSpPr txBox="1"/>
          <p:nvPr/>
        </p:nvSpPr>
        <p:spPr>
          <a:xfrm>
            <a:off x="432951" y="4963982"/>
            <a:ext cx="11757567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Michael Rushworth</a:t>
            </a:r>
          </a:p>
          <a:p>
            <a:pPr lvl="0"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  <a:ea typeface="+mn-lt"/>
                <a:cs typeface="Calibri" panose="020F0502020204030204"/>
              </a:rPr>
              <a:t>BAMSA </a:t>
            </a:r>
            <a:r>
              <a:rPr lang="en-GB" sz="3200" dirty="0" err="1">
                <a:solidFill>
                  <a:prstClr val="white"/>
                </a:solidFill>
                <a:ea typeface="+mn-lt"/>
                <a:cs typeface="Calibri" panose="020F0502020204030204"/>
              </a:rPr>
              <a:t>Investigador</a:t>
            </a:r>
            <a:r>
              <a:rPr lang="en-GB" sz="3200" dirty="0">
                <a:solidFill>
                  <a:prstClr val="white"/>
                </a:solidFill>
                <a:ea typeface="+mn-lt"/>
                <a:cs typeface="Calibri" panose="020F0502020204030204"/>
              </a:rPr>
              <a:t> </a:t>
            </a:r>
            <a:r>
              <a:rPr lang="en-GB" sz="3200" dirty="0" err="1">
                <a:solidFill>
                  <a:prstClr val="white"/>
                </a:solidFill>
                <a:ea typeface="+mn-lt"/>
                <a:cs typeface="Calibri" panose="020F0502020204030204"/>
              </a:rPr>
              <a:t>Comunitario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17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3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s-ES" sz="3000" dirty="0" err="1">
                <a:solidFill>
                  <a:prstClr val="white"/>
                </a:solidFill>
              </a:rPr>
              <a:t>Gamificando</a:t>
            </a:r>
            <a:r>
              <a:rPr lang="es-ES" sz="3000" dirty="0">
                <a:solidFill>
                  <a:prstClr val="white"/>
                </a:solidFill>
              </a:rPr>
              <a:t> el aprendizaje </a:t>
            </a:r>
            <a:r>
              <a:rPr lang="en-US" sz="3000" dirty="0">
                <a:solidFill>
                  <a:prstClr val="white"/>
                </a:solidFill>
              </a:rPr>
              <a:t>– Duque de </a:t>
            </a:r>
            <a:r>
              <a:rPr lang="en-US" sz="3000" dirty="0" err="1">
                <a:solidFill>
                  <a:prstClr val="white"/>
                </a:solidFill>
              </a:rPr>
              <a:t>Edimburgo</a:t>
            </a:r>
            <a:r>
              <a:rPr lang="en-US" sz="3000" dirty="0">
                <a:solidFill>
                  <a:prstClr val="white"/>
                </a:solidFill>
              </a:rPr>
              <a:t> y </a:t>
            </a:r>
            <a:r>
              <a:rPr lang="en-US" sz="3000" dirty="0" err="1">
                <a:solidFill>
                  <a:prstClr val="white"/>
                </a:solidFill>
              </a:rPr>
              <a:t>otros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BD3986-BD07-8911-1BE4-7DFAEA97D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67" y="1397366"/>
            <a:ext cx="7223587" cy="406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3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000" dirty="0" err="1">
                <a:solidFill>
                  <a:prstClr val="white"/>
                </a:solidFill>
              </a:rPr>
              <a:t>Gamificando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el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aprendizaje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614469" y="1436250"/>
            <a:ext cx="10591800" cy="39111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 err="1">
                <a:solidFill>
                  <a:prstClr val="white"/>
                </a:solidFill>
                <a:cs typeface="Calibri"/>
              </a:rPr>
              <a:t>Posibles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soluciones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514350" lvl="0" indent="-51435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FontTx/>
              <a:buAutoNum type="arabicPeriod"/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Organiza regularmente torneos en las clases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marL="514350" lvl="0" indent="-51435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FontTx/>
              <a:buAutoNum type="arabicPeriod"/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Otorga puntos/calificaciones más pronto, cambia la forma en que clasificamos a los jugadores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marL="514350" lvl="0" indent="-51435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FontTx/>
              <a:buAutoNum type="arabicPeriod"/>
              <a:defRPr/>
            </a:pPr>
            <a:r>
              <a:rPr lang="en-GB" sz="2800" dirty="0" err="1">
                <a:solidFill>
                  <a:prstClr val="white"/>
                </a:solidFill>
                <a:cs typeface="Calibri"/>
              </a:rPr>
              <a:t>Recompensa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TODOS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los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éxitos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82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000" dirty="0" err="1">
                <a:solidFill>
                  <a:prstClr val="white"/>
                </a:solidFill>
              </a:rPr>
              <a:t>Cambiando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el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guión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3264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Ciencia cognitiva (el arte de enseñar y aprender)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 err="1">
                <a:solidFill>
                  <a:prstClr val="white"/>
                </a:solidFill>
                <a:cs typeface="Calibri"/>
              </a:rPr>
              <a:t>Gamificando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el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aprendizaje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b="1" u="sng" dirty="0" err="1">
                <a:solidFill>
                  <a:prstClr val="white"/>
                </a:solidFill>
                <a:cs typeface="Calibri"/>
              </a:rPr>
              <a:t>Tecnología</a:t>
            </a:r>
            <a:r>
              <a:rPr lang="en-GB" sz="2800" b="1" u="sng" dirty="0">
                <a:solidFill>
                  <a:prstClr val="white"/>
                </a:solidFill>
                <a:cs typeface="Calibri"/>
              </a:rPr>
              <a:t> y </a:t>
            </a:r>
            <a:r>
              <a:rPr lang="en-GB" sz="2800" b="1" u="sng" dirty="0" err="1">
                <a:solidFill>
                  <a:prstClr val="white"/>
                </a:solidFill>
                <a:cs typeface="Calibri"/>
              </a:rPr>
              <a:t>Docencia</a:t>
            </a: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¿Qué hace que la lección de Bridge sea ideal?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085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7033" y="2980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s-ES" sz="3000" dirty="0">
                <a:solidFill>
                  <a:prstClr val="white"/>
                </a:solidFill>
              </a:rPr>
              <a:t>Hacer que la tecnología trabaje para nosotros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pic>
        <p:nvPicPr>
          <p:cNvPr id="8" name="Picture 7" descr="A logo for a video game&#10;&#10;Description automatically generated">
            <a:extLst>
              <a:ext uri="{FF2B5EF4-FFF2-40B4-BE49-F238E27FC236}">
                <a16:creationId xmlns:a16="http://schemas.microsoft.com/office/drawing/2014/main" id="{D9417917-0EC7-630F-A5DC-A16472B20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0" y="1256996"/>
            <a:ext cx="2319724" cy="2319724"/>
          </a:xfrm>
          <a:prstGeom prst="rect">
            <a:avLst/>
          </a:prstGeom>
        </p:spPr>
      </p:pic>
      <p:pic>
        <p:nvPicPr>
          <p:cNvPr id="12" name="Picture 11" descr="A white and green kitchen utensils&#10;&#10;Description automatically generated">
            <a:extLst>
              <a:ext uri="{FF2B5EF4-FFF2-40B4-BE49-F238E27FC236}">
                <a16:creationId xmlns:a16="http://schemas.microsoft.com/office/drawing/2014/main" id="{D956CCEC-E1E8-4A04-36EA-3B01ADE233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308" y="1253242"/>
            <a:ext cx="1841127" cy="1600199"/>
          </a:xfrm>
          <a:prstGeom prst="rect">
            <a:avLst/>
          </a:prstGeom>
        </p:spPr>
      </p:pic>
      <p:pic>
        <p:nvPicPr>
          <p:cNvPr id="16" name="Picture 1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F4B9FBB-F2D4-1A62-D387-CB900C68A2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26" y="4557008"/>
            <a:ext cx="3238500" cy="1047750"/>
          </a:xfrm>
          <a:prstGeom prst="rect">
            <a:avLst/>
          </a:prstGeom>
        </p:spPr>
      </p:pic>
      <p:pic>
        <p:nvPicPr>
          <p:cNvPr id="18" name="Picture 17" descr="A logo of a folder&#10;&#10;Description automatically generated">
            <a:extLst>
              <a:ext uri="{FF2B5EF4-FFF2-40B4-BE49-F238E27FC236}">
                <a16:creationId xmlns:a16="http://schemas.microsoft.com/office/drawing/2014/main" id="{2EB8EB91-7516-7175-FE34-067455AD37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80" y="2805387"/>
            <a:ext cx="1675324" cy="16753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408A98C-A704-7B50-D6BA-51733CA15E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91499" y="2904996"/>
            <a:ext cx="1600200" cy="1600200"/>
          </a:xfrm>
          <a:prstGeom prst="rect">
            <a:avLst/>
          </a:prstGeom>
        </p:spPr>
      </p:pic>
      <p:pic>
        <p:nvPicPr>
          <p:cNvPr id="24" name="Picture 23" descr="A logo for a company&#10;&#10;Description automatically generated">
            <a:extLst>
              <a:ext uri="{FF2B5EF4-FFF2-40B4-BE49-F238E27FC236}">
                <a16:creationId xmlns:a16="http://schemas.microsoft.com/office/drawing/2014/main" id="{46DC7ACA-4016-F72C-6D2F-47C7B0F1A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2" y="3891749"/>
            <a:ext cx="2286000" cy="1866900"/>
          </a:xfrm>
          <a:prstGeom prst="rect">
            <a:avLst/>
          </a:prstGeom>
        </p:spPr>
      </p:pic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553D5B8-E063-8E6D-90F8-42A4CD9F4D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48" y="1500836"/>
            <a:ext cx="5745342" cy="2609343"/>
          </a:xfrm>
          <a:prstGeom prst="rect">
            <a:avLst/>
          </a:prstGeom>
        </p:spPr>
      </p:pic>
      <p:pic>
        <p:nvPicPr>
          <p:cNvPr id="11" name="Picture 10" descr="A logo with a red and black symbol&#10;&#10;Description automatically generated">
            <a:extLst>
              <a:ext uri="{FF2B5EF4-FFF2-40B4-BE49-F238E27FC236}">
                <a16:creationId xmlns:a16="http://schemas.microsoft.com/office/drawing/2014/main" id="{D3F57E63-63D1-D8BB-43D7-705660E4AE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4335611"/>
            <a:ext cx="1443574" cy="14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76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000" dirty="0" err="1">
                <a:solidFill>
                  <a:prstClr val="white"/>
                </a:solidFill>
              </a:rPr>
              <a:t>Cambiando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el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guión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3264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Ciencia cognitiva (el arte de enseñar y aprender)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 err="1">
                <a:solidFill>
                  <a:prstClr val="white"/>
                </a:solidFill>
                <a:cs typeface="Calibri"/>
              </a:rPr>
              <a:t>Gamificando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el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aprendizaje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 err="1">
                <a:solidFill>
                  <a:prstClr val="white"/>
                </a:solidFill>
                <a:cs typeface="Calibri"/>
              </a:rPr>
              <a:t>Tecnología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y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Docencia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b="1" u="sng" dirty="0">
                <a:solidFill>
                  <a:prstClr val="white"/>
                </a:solidFill>
                <a:cs typeface="Calibri"/>
              </a:rPr>
              <a:t>¿Qué hace que la lección de Bridge sea ideal?</a:t>
            </a: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410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78637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000" dirty="0" err="1">
                <a:solidFill>
                  <a:prstClr val="white"/>
                </a:solidFill>
              </a:rPr>
              <a:t>Cambiando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el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guión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4129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Ciencia cognitiva (el arte de enseñar y aprender)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 err="1">
                <a:solidFill>
                  <a:prstClr val="white"/>
                </a:solidFill>
                <a:cs typeface="Calibri"/>
              </a:rPr>
              <a:t>Gamificando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el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aprendizaje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 err="1">
                <a:solidFill>
                  <a:prstClr val="white"/>
                </a:solidFill>
                <a:cs typeface="Calibri"/>
              </a:rPr>
              <a:t>Tecnología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y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Docencia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strike="dblStrike" dirty="0">
                <a:solidFill>
                  <a:prstClr val="white"/>
                </a:solidFill>
                <a:cs typeface="Calibri"/>
              </a:rPr>
              <a:t>¿Qué hace que la lección de Bridge sea ideal?</a:t>
            </a:r>
            <a:r>
              <a:rPr lang="en-GB" sz="2800" strike="dblStrike" dirty="0">
                <a:solidFill>
                  <a:prstClr val="white"/>
                </a:solidFill>
                <a:latin typeface="Calibri" panose="020F0502020204030204"/>
                <a:cs typeface="Calibri"/>
              </a:rPr>
              <a:t> </a:t>
            </a: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b="1" u="sng" dirty="0">
                <a:solidFill>
                  <a:prstClr val="white"/>
                </a:solidFill>
                <a:cs typeface="Calibri"/>
              </a:rPr>
              <a:t>¿Cómo es un jugador joven de Bridge?</a:t>
            </a:r>
            <a:endParaRPr kumimoji="0" lang="en-GB" sz="2800" i="0" u="sng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121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78637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s-ES" sz="3000" dirty="0">
                <a:solidFill>
                  <a:prstClr val="white"/>
                </a:solidFill>
              </a:rPr>
              <a:t>El jugador joven de Bridge ideal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673369" y="1282889"/>
            <a:ext cx="10591800" cy="4449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lvl="0" indent="-51435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err="1">
                <a:solidFill>
                  <a:prstClr val="white"/>
                </a:solidFill>
                <a:cs typeface="Calibri"/>
              </a:rPr>
              <a:t>Asiste</a:t>
            </a:r>
            <a:r>
              <a:rPr lang="en-GB" sz="24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400" dirty="0" err="1">
                <a:solidFill>
                  <a:prstClr val="white"/>
                </a:solidFill>
                <a:cs typeface="Calibri"/>
              </a:rPr>
              <a:t>regularmente</a:t>
            </a:r>
            <a:r>
              <a:rPr lang="en-GB" sz="2400" dirty="0">
                <a:solidFill>
                  <a:prstClr val="white"/>
                </a:solidFill>
                <a:cs typeface="Calibri"/>
              </a:rPr>
              <a:t> a </a:t>
            </a:r>
            <a:r>
              <a:rPr lang="en-GB" sz="2400" dirty="0" err="1">
                <a:solidFill>
                  <a:prstClr val="white"/>
                </a:solidFill>
                <a:cs typeface="Calibri"/>
              </a:rPr>
              <a:t>clases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514350" lvl="0" indent="-51435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prstClr val="white"/>
                </a:solidFill>
                <a:cs typeface="Calibri"/>
              </a:rPr>
              <a:t>Hace y mantiene amigos en el Bridge</a:t>
            </a:r>
            <a:endParaRPr kumimoji="0" lang="en-GB" sz="2400" i="0" u="non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514350" lvl="0" indent="-51435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 err="1">
                <a:solidFill>
                  <a:prstClr val="white"/>
                </a:solidFill>
                <a:cs typeface="Calibri"/>
              </a:rPr>
              <a:t>Juega</a:t>
            </a:r>
            <a:r>
              <a:rPr lang="en-GB" sz="24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400" dirty="0" err="1">
                <a:solidFill>
                  <a:prstClr val="white"/>
                </a:solidFill>
                <a:cs typeface="Calibri"/>
              </a:rPr>
              <a:t>torneos</a:t>
            </a:r>
            <a:r>
              <a:rPr lang="en-GB" sz="2400" dirty="0">
                <a:solidFill>
                  <a:prstClr val="white"/>
                </a:solidFill>
                <a:cs typeface="Calibri"/>
              </a:rPr>
              <a:t> de </a:t>
            </a:r>
            <a:r>
              <a:rPr lang="en-GB" sz="2400" dirty="0" err="1">
                <a:solidFill>
                  <a:prstClr val="white"/>
                </a:solidFill>
                <a:cs typeface="Calibri"/>
              </a:rPr>
              <a:t>vez</a:t>
            </a:r>
            <a:r>
              <a:rPr lang="en-GB" sz="24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400" dirty="0" err="1">
                <a:solidFill>
                  <a:prstClr val="white"/>
                </a:solidFill>
                <a:cs typeface="Calibri"/>
              </a:rPr>
              <a:t>en</a:t>
            </a:r>
            <a:r>
              <a:rPr lang="en-GB" sz="24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400" dirty="0" err="1">
                <a:solidFill>
                  <a:prstClr val="white"/>
                </a:solidFill>
                <a:cs typeface="Calibri"/>
              </a:rPr>
              <a:t>cuando</a:t>
            </a:r>
            <a:endParaRPr lang="en-GB" sz="24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marL="514350" lvl="0" indent="-51435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prstClr val="white"/>
                </a:solidFill>
                <a:cs typeface="Calibri"/>
              </a:rPr>
              <a:t>Tiene el Bridge como habilidad social</a:t>
            </a:r>
            <a:endParaRPr kumimoji="0" lang="en-GB" sz="2400" i="0" u="non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514350" lvl="0" indent="-51435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prstClr val="white"/>
                </a:solidFill>
                <a:cs typeface="Calibri"/>
              </a:rPr>
              <a:t>Busca activamente ser parte de algo más grande</a:t>
            </a:r>
            <a:endParaRPr kumimoji="0" lang="en-GB" sz="2400" i="0" u="non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514350" lvl="0" indent="-51435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prstClr val="white"/>
                </a:solidFill>
                <a:cs typeface="Calibri"/>
              </a:rPr>
              <a:t>Se desarrolla como persona de principios</a:t>
            </a:r>
            <a:endParaRPr kumimoji="0" lang="en-GB" sz="2400" i="0" u="non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600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78637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000" dirty="0" err="1">
                <a:solidFill>
                  <a:prstClr val="white"/>
                </a:solidFill>
              </a:rPr>
              <a:t>Cambiando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el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guión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4129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Ciencia cognitiva (el arte de enseñar y aprender)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 err="1">
                <a:solidFill>
                  <a:prstClr val="white"/>
                </a:solidFill>
                <a:cs typeface="Calibri"/>
              </a:rPr>
              <a:t>Gamificando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el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aprendizaje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 err="1">
                <a:solidFill>
                  <a:prstClr val="white"/>
                </a:solidFill>
                <a:cs typeface="Calibri"/>
              </a:rPr>
              <a:t>Tecnología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y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Docencia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¿Cómo es un jugador joven de Bridge?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b="1" u="sng" dirty="0">
                <a:solidFill>
                  <a:prstClr val="white"/>
                </a:solidFill>
                <a:cs typeface="Calibri"/>
              </a:rPr>
              <a:t>¿Qué hace que la lección de Bridge sea ideal?</a:t>
            </a:r>
            <a:r>
              <a:rPr lang="en-GB" sz="2800" b="1" u="sng" dirty="0">
                <a:solidFill>
                  <a:prstClr val="white"/>
                </a:solidFill>
                <a:latin typeface="Calibri" panose="020F0502020204030204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4910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78637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s-ES" sz="3000" dirty="0">
                <a:solidFill>
                  <a:prstClr val="white"/>
                </a:solidFill>
              </a:rPr>
              <a:t>La lección ideal es la que tus estudiantes quieren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673369" y="1282889"/>
            <a:ext cx="10591800" cy="45542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lvl="0" indent="-51435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prstClr val="white"/>
                </a:solidFill>
                <a:cs typeface="Calibri"/>
              </a:rPr>
              <a:t>Lecciones regulares, construyendo la profundidad lentamente y la complejidad cuando están listas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514350" lvl="0" indent="-51435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prstClr val="white"/>
                </a:solidFill>
                <a:cs typeface="Calibri"/>
              </a:rPr>
              <a:t>Estudiantes haciendo conexiones y asociaciones</a:t>
            </a:r>
            <a:endParaRPr kumimoji="0" lang="en-GB" sz="2400" i="0" u="non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514350" lvl="0" indent="-51435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prstClr val="white"/>
                </a:solidFill>
                <a:cs typeface="Calibri"/>
              </a:rPr>
              <a:t>Mostrar la naturaleza competitiva y cooperativa del Bridge</a:t>
            </a:r>
            <a:endParaRPr lang="en-GB" sz="24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marL="514350" lvl="0" indent="-51435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prstClr val="white"/>
                </a:solidFill>
                <a:cs typeface="Calibri"/>
              </a:rPr>
              <a:t>El Bridge como habilidad social</a:t>
            </a:r>
            <a:endParaRPr kumimoji="0" lang="en-GB" sz="2400" i="0" u="non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514350" lvl="0" indent="-51435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prstClr val="white"/>
                </a:solidFill>
                <a:cs typeface="Calibri"/>
              </a:rPr>
              <a:t>Demostrar que son parte de una comunidad viva y en crecimiento</a:t>
            </a:r>
            <a:endParaRPr kumimoji="0" lang="en-GB" sz="2400" i="0" u="non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514350" lvl="0" indent="-51435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prstClr val="white"/>
                </a:solidFill>
                <a:cs typeface="Calibri"/>
              </a:rPr>
              <a:t>Enseñar los principios y el protocolo como parte de su experiencia de Bridge</a:t>
            </a:r>
            <a:endParaRPr kumimoji="0" lang="en-GB" sz="2400" i="0" u="non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4132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78637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000" dirty="0">
                <a:solidFill>
                  <a:prstClr val="white"/>
                </a:solidFill>
              </a:rPr>
              <a:t>Un paso </a:t>
            </a:r>
            <a:r>
              <a:rPr lang="en-GB" sz="3000" dirty="0" err="1">
                <a:solidFill>
                  <a:prstClr val="white"/>
                </a:solidFill>
              </a:rPr>
              <a:t>más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673369" y="1282889"/>
            <a:ext cx="10591800" cy="2812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lvl="0" indent="-45720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AutoNum type="arabicPeriod"/>
              <a:defRPr/>
            </a:pPr>
            <a:r>
              <a:rPr lang="es-ES" sz="2400" dirty="0">
                <a:solidFill>
                  <a:prstClr val="white"/>
                </a:solidFill>
                <a:cs typeface="Calibri"/>
              </a:rPr>
              <a:t>El ajedrez como caso de prueba:</a:t>
            </a:r>
            <a:r>
              <a:rPr kumimoji="0" lang="en-GB" sz="2400" i="0" u="non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GB" sz="2000" i="0" u="non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https://www.polygon.com/tabletop-games/23679440/teens-love-chess-memes-boom-2023</a:t>
            </a: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4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2. </a:t>
            </a:r>
            <a:r>
              <a:rPr lang="en-GB" sz="2400" dirty="0" err="1">
                <a:solidFill>
                  <a:prstClr val="white"/>
                </a:solidFill>
                <a:cs typeface="Calibri"/>
              </a:rPr>
              <a:t>Recomendaciones</a:t>
            </a:r>
            <a:endParaRPr lang="en-GB" sz="24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4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3. </a:t>
            </a:r>
            <a:r>
              <a:rPr lang="en-GB" sz="2400" dirty="0">
                <a:solidFill>
                  <a:prstClr val="white"/>
                </a:solidFill>
                <a:cs typeface="Calibri"/>
              </a:rPr>
              <a:t>Gracias</a:t>
            </a:r>
            <a:endParaRPr lang="en-GB" sz="24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0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s-ES" sz="3200" dirty="0">
                <a:solidFill>
                  <a:prstClr val="white"/>
                </a:solidFill>
                <a:cs typeface="Calibri" panose="020F0502020204030204"/>
              </a:rPr>
              <a:t>Mi Bridge/Historial docente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49935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Comencé a los 18 años, jugué en la universidad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Profesor de Matemáticas/Negocios/Economía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Impartido en línea durante el </a:t>
            </a:r>
            <a:r>
              <a:rPr lang="es-ES" sz="2800" dirty="0" err="1">
                <a:solidFill>
                  <a:prstClr val="white"/>
                </a:solidFill>
                <a:cs typeface="Calibri"/>
              </a:rPr>
              <a:t>Covid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Enseñé en las escuelas/telemáticamente para los jóvenes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>
                <a:solidFill>
                  <a:prstClr val="white"/>
                </a:solidFill>
                <a:cs typeface="Calibri"/>
              </a:rPr>
              <a:t>Casos de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estudio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de BAMSA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sobre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Bridge escolar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848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005" y="0"/>
            <a:ext cx="12435840" cy="699516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1" y="0"/>
            <a:ext cx="11861074" cy="1477328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lang="en-GB" sz="3600" dirty="0" err="1">
                <a:solidFill>
                  <a:prstClr val="white"/>
                </a:solidFill>
              </a:rPr>
              <a:t>Cambiando</a:t>
            </a:r>
            <a:r>
              <a:rPr lang="en-GB" sz="3600" dirty="0">
                <a:solidFill>
                  <a:prstClr val="white"/>
                </a:solidFill>
              </a:rPr>
              <a:t> </a:t>
            </a:r>
            <a:r>
              <a:rPr lang="en-GB" sz="3600" dirty="0" err="1">
                <a:solidFill>
                  <a:prstClr val="white"/>
                </a:solidFill>
              </a:rPr>
              <a:t>el</a:t>
            </a:r>
            <a:r>
              <a:rPr lang="en-GB" sz="3600" dirty="0">
                <a:solidFill>
                  <a:prstClr val="white"/>
                </a:solidFill>
              </a:rPr>
              <a:t> </a:t>
            </a:r>
            <a:r>
              <a:rPr lang="en-GB" sz="3600" dirty="0" err="1">
                <a:solidFill>
                  <a:prstClr val="white"/>
                </a:solidFill>
              </a:rPr>
              <a:t>guión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lang="es-ES" sz="3200" dirty="0">
                <a:solidFill>
                  <a:prstClr val="white"/>
                </a:solidFill>
              </a:rPr>
              <a:t>Repensar cómo enseñamos Bridge a los jóvenes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560058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EA9CE8E-3E1A-40E7-87DD-3BD690661C99}"/>
              </a:ext>
            </a:extLst>
          </p:cNvPr>
          <p:cNvSpPr txBox="1"/>
          <p:nvPr/>
        </p:nvSpPr>
        <p:spPr>
          <a:xfrm>
            <a:off x="432951" y="4963982"/>
            <a:ext cx="11757567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mgrushworth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@outlook.com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3A1FDE16-7156-493A-A698-4A0F7AA57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" y="2039152"/>
            <a:ext cx="12192000" cy="2445737"/>
          </a:xfrm>
          <a:prstGeom prst="rect">
            <a:avLst/>
          </a:prstGeom>
        </p:spPr>
      </p:pic>
      <p:pic>
        <p:nvPicPr>
          <p:cNvPr id="6" name="Picture 5" descr="A green background with white text and symbols&#10;&#10;Description automatically generated">
            <a:extLst>
              <a:ext uri="{FF2B5EF4-FFF2-40B4-BE49-F238E27FC236}">
                <a16:creationId xmlns:a16="http://schemas.microsoft.com/office/drawing/2014/main" id="{1FF30BFD-89C9-25DD-CC4B-02A22ACB7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20" y="4612268"/>
            <a:ext cx="3991525" cy="224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39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000" dirty="0" err="1">
                <a:solidFill>
                  <a:prstClr val="white"/>
                </a:solidFill>
              </a:rPr>
              <a:t>Cambiando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el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guión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3264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b="1" u="sng" dirty="0">
                <a:solidFill>
                  <a:prstClr val="white"/>
                </a:solidFill>
                <a:cs typeface="Calibri"/>
              </a:rPr>
              <a:t>Ciencia cognitiva (el arte de enseñar y aprender)</a:t>
            </a: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 err="1">
                <a:solidFill>
                  <a:prstClr val="white"/>
                </a:solidFill>
                <a:cs typeface="Calibri"/>
              </a:rPr>
              <a:t>Gamificando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el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aprendizaje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 err="1">
                <a:solidFill>
                  <a:prstClr val="white"/>
                </a:solidFill>
                <a:cs typeface="Calibri"/>
              </a:rPr>
              <a:t>Tecnología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y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Docencia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¿Qué hace que la lección de Bridge sea ideal?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48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417"/>
            <a:ext cx="12172405" cy="6846978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000" dirty="0" err="1">
                <a:solidFill>
                  <a:prstClr val="white"/>
                </a:solidFill>
              </a:rPr>
              <a:t>Ciencia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cognitiva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D73EF-6497-EEC5-2193-79331AD58567}"/>
              </a:ext>
            </a:extLst>
          </p:cNvPr>
          <p:cNvSpPr txBox="1"/>
          <p:nvPr/>
        </p:nvSpPr>
        <p:spPr>
          <a:xfrm>
            <a:off x="6973455" y="5101883"/>
            <a:ext cx="438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Willingham, </a:t>
            </a:r>
            <a:r>
              <a:rPr lang="en-GB" i="1" dirty="0">
                <a:solidFill>
                  <a:schemeClr val="bg1"/>
                </a:solidFill>
              </a:rPr>
              <a:t>Why Don’t Students Like School?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4037AA5-6627-566D-695A-B255ADC07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69" y="1436250"/>
            <a:ext cx="11218942" cy="352387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ES" sz="3600" b="1" dirty="0"/>
              <a:t>En una habitación vacía hay una vela, unas cerillas y una caja de chinchetas. El objetivo es tener la vela encendida a un metro y medio del suelo.</a:t>
            </a:r>
            <a:br>
              <a:rPr lang="es-ES" sz="3600" b="1" dirty="0"/>
            </a:br>
            <a:r>
              <a:rPr lang="es-ES" sz="3600" b="1" dirty="0"/>
              <a:t>Has probado fundir un poco de cera en la base de la vela y engancharla en el muro, pero no te ha funcionado.</a:t>
            </a:r>
            <a:br>
              <a:rPr lang="es-ES" sz="3600" b="1" dirty="0"/>
            </a:br>
            <a:r>
              <a:rPr lang="es-ES" sz="3600" b="1" dirty="0"/>
              <a:t>¿Cómo puedes conseguir tenerla encendida a un metro y medio del suelo sin tener que sostenerla?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288709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000" dirty="0" err="1">
                <a:solidFill>
                  <a:prstClr val="white"/>
                </a:solidFill>
              </a:rPr>
              <a:t>Ciencia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cognitiva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D73EF-6497-EEC5-2193-79331AD58567}"/>
              </a:ext>
            </a:extLst>
          </p:cNvPr>
          <p:cNvSpPr txBox="1"/>
          <p:nvPr/>
        </p:nvSpPr>
        <p:spPr>
          <a:xfrm>
            <a:off x="695827" y="5356902"/>
            <a:ext cx="563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Willingham, </a:t>
            </a:r>
            <a:r>
              <a:rPr lang="en-GB" b="1" i="1" dirty="0">
                <a:solidFill>
                  <a:schemeClr val="bg1"/>
                </a:solidFill>
              </a:rPr>
              <a:t>¿Por </a:t>
            </a:r>
            <a:r>
              <a:rPr lang="en-GB" b="1" i="1" dirty="0" err="1">
                <a:solidFill>
                  <a:schemeClr val="bg1"/>
                </a:solidFill>
              </a:rPr>
              <a:t>qué</a:t>
            </a:r>
            <a:r>
              <a:rPr lang="en-GB" b="1" i="1" dirty="0">
                <a:solidFill>
                  <a:schemeClr val="bg1"/>
                </a:solidFill>
              </a:rPr>
              <a:t> a </a:t>
            </a:r>
            <a:r>
              <a:rPr lang="en-GB" b="1" i="1" dirty="0" err="1">
                <a:solidFill>
                  <a:schemeClr val="bg1"/>
                </a:solidFill>
              </a:rPr>
              <a:t>los</a:t>
            </a:r>
            <a:r>
              <a:rPr lang="en-GB" b="1" i="1" dirty="0">
                <a:solidFill>
                  <a:schemeClr val="bg1"/>
                </a:solidFill>
              </a:rPr>
              <a:t> </a:t>
            </a:r>
            <a:r>
              <a:rPr lang="en-GB" b="1" i="1" dirty="0" err="1">
                <a:solidFill>
                  <a:schemeClr val="bg1"/>
                </a:solidFill>
              </a:rPr>
              <a:t>niños</a:t>
            </a:r>
            <a:r>
              <a:rPr lang="en-GB" b="1" i="1" dirty="0">
                <a:solidFill>
                  <a:schemeClr val="bg1"/>
                </a:solidFill>
              </a:rPr>
              <a:t> no les </a:t>
            </a:r>
            <a:r>
              <a:rPr lang="en-GB" b="1" i="1" dirty="0" err="1">
                <a:solidFill>
                  <a:schemeClr val="bg1"/>
                </a:solidFill>
              </a:rPr>
              <a:t>gusta</a:t>
            </a:r>
            <a:r>
              <a:rPr lang="en-GB" b="1" i="1" dirty="0">
                <a:solidFill>
                  <a:schemeClr val="bg1"/>
                </a:solidFill>
              </a:rPr>
              <a:t> la </a:t>
            </a:r>
            <a:r>
              <a:rPr lang="en-GB" b="1" i="1" dirty="0" err="1">
                <a:solidFill>
                  <a:schemeClr val="bg1"/>
                </a:solidFill>
              </a:rPr>
              <a:t>escuela</a:t>
            </a:r>
            <a:r>
              <a:rPr lang="en-GB" b="1" i="1" dirty="0">
                <a:solidFill>
                  <a:schemeClr val="bg1"/>
                </a:solidFill>
              </a:rPr>
              <a:t>?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A diagram of a memory&#10;&#10;Description automatically generated">
            <a:extLst>
              <a:ext uri="{FF2B5EF4-FFF2-40B4-BE49-F238E27FC236}">
                <a16:creationId xmlns:a16="http://schemas.microsoft.com/office/drawing/2014/main" id="{4E1698EB-1423-A5B2-6A26-1AF565B46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27" y="1210351"/>
            <a:ext cx="5631082" cy="396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47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78638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000" dirty="0" err="1">
                <a:solidFill>
                  <a:prstClr val="white"/>
                </a:solidFill>
              </a:rPr>
              <a:t>Ciencia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cognitiva</a:t>
            </a:r>
            <a:r>
              <a:rPr lang="en-GB" sz="3000" dirty="0">
                <a:solidFill>
                  <a:prstClr val="white"/>
                </a:solidFill>
              </a:rPr>
              <a:t> – buenos </a:t>
            </a:r>
            <a:r>
              <a:rPr lang="en-GB" sz="3000" dirty="0" err="1">
                <a:solidFill>
                  <a:prstClr val="white"/>
                </a:solidFill>
              </a:rPr>
              <a:t>ejemplos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1" name="Picture 10" descr="A logo with a red and black symbol&#10;&#10;Description automatically generated">
            <a:extLst>
              <a:ext uri="{FF2B5EF4-FFF2-40B4-BE49-F238E27FC236}">
                <a16:creationId xmlns:a16="http://schemas.microsoft.com/office/drawing/2014/main" id="{EF939E3C-5271-B070-FF65-F3BC8CEB6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69" y="2357437"/>
            <a:ext cx="2143125" cy="2143125"/>
          </a:xfrm>
          <a:prstGeom prst="rect">
            <a:avLst/>
          </a:prstGeom>
        </p:spPr>
      </p:pic>
      <p:pic>
        <p:nvPicPr>
          <p:cNvPr id="8" name="Picture 7" descr="A logo with a clover and text&#10;&#10;Description automatically generated">
            <a:extLst>
              <a:ext uri="{FF2B5EF4-FFF2-40B4-BE49-F238E27FC236}">
                <a16:creationId xmlns:a16="http://schemas.microsoft.com/office/drawing/2014/main" id="{FD201A43-3803-0CE9-620A-7CC823011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428" y="2182335"/>
            <a:ext cx="2065697" cy="25960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B2EE57-7963-5649-B2A9-38141CDFF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090" y="2674554"/>
            <a:ext cx="4295369" cy="11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76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000" dirty="0" err="1">
                <a:solidFill>
                  <a:prstClr val="white"/>
                </a:solidFill>
              </a:rPr>
              <a:t>Gestión</a:t>
            </a:r>
            <a:r>
              <a:rPr lang="en-GB" sz="3000" dirty="0">
                <a:solidFill>
                  <a:prstClr val="white"/>
                </a:solidFill>
              </a:rPr>
              <a:t> del </a:t>
            </a:r>
            <a:r>
              <a:rPr lang="en-GB" sz="3000" dirty="0" err="1">
                <a:solidFill>
                  <a:prstClr val="white"/>
                </a:solidFill>
              </a:rPr>
              <a:t>comportamiento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4129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Asegúrate de que todos estén escuchando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 err="1">
                <a:solidFill>
                  <a:prstClr val="white"/>
                </a:solidFill>
                <a:cs typeface="Calibri"/>
              </a:rPr>
              <a:t>Sé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positivo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Corrige, pero da margen de maniobra durante las manos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Sé amable – positividad emocional incondicional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Diles lo que quieres que hagan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1231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61774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000" dirty="0" err="1">
                <a:solidFill>
                  <a:prstClr val="white"/>
                </a:solidFill>
              </a:rPr>
              <a:t>Cambiando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el</a:t>
            </a:r>
            <a:r>
              <a:rPr lang="en-GB" sz="3000" dirty="0">
                <a:solidFill>
                  <a:prstClr val="white"/>
                </a:solidFill>
              </a:rPr>
              <a:t> </a:t>
            </a:r>
            <a:r>
              <a:rPr lang="en-GB" sz="3000" dirty="0" err="1">
                <a:solidFill>
                  <a:prstClr val="white"/>
                </a:solidFill>
              </a:rPr>
              <a:t>guión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10" name="Picture 9" descr="A picture containing text, indoor, office&#10;&#10;Description automatically generated">
            <a:extLst>
              <a:ext uri="{FF2B5EF4-FFF2-40B4-BE49-F238E27FC236}">
                <a16:creationId xmlns:a16="http://schemas.microsoft.com/office/drawing/2014/main" id="{22B6210B-C948-43E4-89D1-4C8CAAFD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6" y="5862197"/>
            <a:ext cx="5529943" cy="1004304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3C6D97-58AB-4EE1-8D12-708E69ACE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8" y="5866358"/>
            <a:ext cx="4852852" cy="99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E41E8-4F9F-4563-BCB8-08247DC5CF5A}"/>
              </a:ext>
            </a:extLst>
          </p:cNvPr>
          <p:cNvSpPr txBox="1"/>
          <p:nvPr/>
        </p:nvSpPr>
        <p:spPr>
          <a:xfrm>
            <a:off x="762000" y="1575046"/>
            <a:ext cx="10591800" cy="3264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Ciencia cognitiva (el arte de enseñar y aprender)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b="1" u="sng" dirty="0" err="1">
                <a:solidFill>
                  <a:prstClr val="white"/>
                </a:solidFill>
                <a:cs typeface="Calibri"/>
              </a:rPr>
              <a:t>Gamificando</a:t>
            </a:r>
            <a:r>
              <a:rPr lang="en-GB" sz="2800" b="1" u="sng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b="1" u="sng" dirty="0" err="1">
                <a:solidFill>
                  <a:prstClr val="white"/>
                </a:solidFill>
                <a:cs typeface="Calibri"/>
              </a:rPr>
              <a:t>el</a:t>
            </a:r>
            <a:r>
              <a:rPr lang="en-GB" sz="2800" b="1" u="sng" dirty="0">
                <a:solidFill>
                  <a:prstClr val="white"/>
                </a:solidFill>
                <a:cs typeface="Calibri"/>
              </a:rPr>
              <a:t> </a:t>
            </a:r>
            <a:r>
              <a:rPr lang="en-GB" sz="2800" b="1" u="sng" dirty="0" err="1">
                <a:solidFill>
                  <a:prstClr val="white"/>
                </a:solidFill>
                <a:cs typeface="Calibri"/>
              </a:rPr>
              <a:t>aprendizaje</a:t>
            </a:r>
            <a:endParaRPr lang="en-GB" sz="2800" b="1" u="sng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 err="1">
                <a:solidFill>
                  <a:prstClr val="white"/>
                </a:solidFill>
                <a:cs typeface="Calibri"/>
              </a:rPr>
              <a:t>Tecnología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y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Docencia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¿Qué hace que la lección de Bridge sea ideal?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8951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8C81-D4FC-4717-BBF0-C81878EF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22DCA964-3D0B-4F72-BF46-1E0DD65DD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gradFill flip="none" rotWithShape="1"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33477A-5C14-4462-B32A-F348CCB2E8B2}"/>
              </a:ext>
            </a:extLst>
          </p:cNvPr>
          <p:cNvSpPr txBox="1"/>
          <p:nvPr/>
        </p:nvSpPr>
        <p:spPr>
          <a:xfrm>
            <a:off x="614469" y="64439"/>
            <a:ext cx="11678195" cy="830997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s-ES" sz="3000" dirty="0" err="1">
                <a:solidFill>
                  <a:prstClr val="white"/>
                </a:solidFill>
              </a:rPr>
              <a:t>Gamificando</a:t>
            </a:r>
            <a:r>
              <a:rPr lang="es-ES" sz="3000" dirty="0">
                <a:solidFill>
                  <a:prstClr val="white"/>
                </a:solidFill>
              </a:rPr>
              <a:t> el aprendizaje – Marvel Snap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4F62F0-5BE1-4B54-9239-A16CC7CDCD56}"/>
              </a:ext>
            </a:extLst>
          </p:cNvPr>
          <p:cNvCxnSpPr/>
          <p:nvPr/>
        </p:nvCxnSpPr>
        <p:spPr>
          <a:xfrm>
            <a:off x="0" y="1181231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EC6BDD5-28AC-48B6-91B7-4CF0DB510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5856740"/>
            <a:ext cx="1795401" cy="979825"/>
          </a:xfrm>
          <a:prstGeom prst="rect">
            <a:avLst/>
          </a:prstGeom>
        </p:spPr>
      </p:pic>
      <p:pic>
        <p:nvPicPr>
          <p:cNvPr id="4" name="Picture 3" descr="A person in a garment&#10;&#10;Description automatically generated">
            <a:extLst>
              <a:ext uri="{FF2B5EF4-FFF2-40B4-BE49-F238E27FC236}">
                <a16:creationId xmlns:a16="http://schemas.microsoft.com/office/drawing/2014/main" id="{0732D545-CEDD-7C5A-A74A-C41061627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0" y="1317496"/>
            <a:ext cx="5379975" cy="4029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CC021F-9685-63E5-A6E0-EE875582C6C2}"/>
              </a:ext>
            </a:extLst>
          </p:cNvPr>
          <p:cNvSpPr txBox="1"/>
          <p:nvPr/>
        </p:nvSpPr>
        <p:spPr>
          <a:xfrm>
            <a:off x="5661892" y="2128542"/>
            <a:ext cx="6630772" cy="24005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>
                <a:solidFill>
                  <a:prstClr val="white"/>
                </a:solidFill>
                <a:cs typeface="Calibri"/>
              </a:rPr>
              <a:t>"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Profundidad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 vs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complejidad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"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n-GB" sz="2800" dirty="0">
                <a:solidFill>
                  <a:prstClr val="white"/>
                </a:solidFill>
                <a:cs typeface="Calibri"/>
              </a:rPr>
              <a:t>"¿Más es </a:t>
            </a:r>
            <a:r>
              <a:rPr lang="en-GB" sz="2800" dirty="0" err="1">
                <a:solidFill>
                  <a:prstClr val="white"/>
                </a:solidFill>
                <a:cs typeface="Calibri"/>
              </a:rPr>
              <a:t>más</a:t>
            </a:r>
            <a:r>
              <a:rPr lang="en-GB" sz="2800" dirty="0">
                <a:solidFill>
                  <a:prstClr val="white"/>
                </a:solidFill>
                <a:cs typeface="Calibri"/>
              </a:rPr>
              <a:t>?"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500"/>
              </a:spcAft>
              <a:defRPr/>
            </a:pPr>
            <a:r>
              <a:rPr lang="es-ES" sz="2800" dirty="0">
                <a:solidFill>
                  <a:prstClr val="white"/>
                </a:solidFill>
                <a:cs typeface="Calibri"/>
              </a:rPr>
              <a:t>"Límite de profundidad": ¡sólo hay una vida!</a:t>
            </a:r>
            <a:endParaRPr lang="en-GB" sz="2800" dirty="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CFBE1F-5E7F-E940-F28E-8E04D3BDDAE4}"/>
              </a:ext>
            </a:extLst>
          </p:cNvPr>
          <p:cNvSpPr txBox="1"/>
          <p:nvPr/>
        </p:nvSpPr>
        <p:spPr>
          <a:xfrm>
            <a:off x="394855" y="5465973"/>
            <a:ext cx="614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https://www.youtube.com/watch?v=HjhsY2Zuo-c</a:t>
            </a:r>
          </a:p>
        </p:txBody>
      </p:sp>
    </p:spTree>
    <p:extLst>
      <p:ext uri="{BB962C8B-B14F-4D97-AF65-F5344CB8AC3E}">
        <p14:creationId xmlns:p14="http://schemas.microsoft.com/office/powerpoint/2010/main" val="1265748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a623ee-d36c-400a-8778-238de7e46c5b" xsi:nil="true"/>
    <lcf76f155ced4ddcb4097134ff3c332f xmlns="e3780c7d-b590-429f-b7d5-9561567561c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7741299362440A3F90875EF644052" ma:contentTypeVersion="17" ma:contentTypeDescription="Create a new document." ma:contentTypeScope="" ma:versionID="13c856b492365ee7541ff8d38248a224">
  <xsd:schema xmlns:xsd="http://www.w3.org/2001/XMLSchema" xmlns:xs="http://www.w3.org/2001/XMLSchema" xmlns:p="http://schemas.microsoft.com/office/2006/metadata/properties" xmlns:ns2="e3780c7d-b590-429f-b7d5-9561567561cd" xmlns:ns3="12a623ee-d36c-400a-8778-238de7e46c5b" targetNamespace="http://schemas.microsoft.com/office/2006/metadata/properties" ma:root="true" ma:fieldsID="967a2c487b4cdf6eb8168a486944c1ba" ns2:_="" ns3:_="">
    <xsd:import namespace="e3780c7d-b590-429f-b7d5-9561567561cd"/>
    <xsd:import namespace="12a623ee-d36c-400a-8778-238de7e46c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80c7d-b590-429f-b7d5-9561567561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c9b175e-12e8-4b69-847b-5c81637fb8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623ee-d36c-400a-8778-238de7e46c5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9ed586-c01f-4ce8-98cc-63828b734764}" ma:internalName="TaxCatchAll" ma:showField="CatchAllData" ma:web="12a623ee-d36c-400a-8778-238de7e46c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B605B5-DC23-4BD1-B282-14D2E516260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11FFAC4-8F80-4B95-AC45-45D619A545E9}"/>
</file>

<file path=customXml/itemProps3.xml><?xml version="1.0" encoding="utf-8"?>
<ds:datastoreItem xmlns:ds="http://schemas.openxmlformats.org/officeDocument/2006/customXml" ds:itemID="{06866EB7-8214-4413-A28F-ED86009788F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e8d09f7-cc79-4ccb-9149-a4238dd17422}" enabled="0" method="" siteId="{4e8d09f7-cc79-4ccb-9149-a4238dd1742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662</Words>
  <Application>Microsoft Office PowerPoint</Application>
  <PresentationFormat>Pantalla panoràmica</PresentationFormat>
  <Paragraphs>131</Paragraphs>
  <Slides>20</Slides>
  <Notes>20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Presentació del PowerPoint</vt:lpstr>
      <vt:lpstr>Presentació del PowerPoint</vt:lpstr>
      <vt:lpstr>Presentació del PowerPoint</vt:lpstr>
      <vt:lpstr>En una habitación vacía hay una vela, unas cerillas y una caja de chinchetas. El objetivo es tener la vela encendida a un metro y medio del suelo. Has probado fundir un poco de cera en la base de la vela y engancharla en el muro, pero no te ha funcionado. ¿Cómo puedes conseguir tenerla encendida a un metro y medio del suelo sin tener que sostenerla?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Ballinger</dc:creator>
  <cp:lastModifiedBy>X</cp:lastModifiedBy>
  <cp:revision>51</cp:revision>
  <dcterms:created xsi:type="dcterms:W3CDTF">2021-06-11T16:35:24Z</dcterms:created>
  <dcterms:modified xsi:type="dcterms:W3CDTF">2023-10-04T22:42:30Z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0x010100AF1DE574969EA84C9D22C7B7B55AE3AF</vt:lpwstr>
  </property>
</Properties>
</file>