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599" autoAdjust="0"/>
  </p:normalViewPr>
  <p:slideViewPr>
    <p:cSldViewPr>
      <p:cViewPr varScale="1">
        <p:scale>
          <a:sx n="101" d="100"/>
          <a:sy n="101" d="100"/>
        </p:scale>
        <p:origin x="798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een Mohandes" userId="87ca0f0e-b500-4531-9db8-c6888d31abf9" providerId="ADAL" clId="{006378C6-8228-4E52-8818-54E2C4ADBBE3}"/>
    <pc:docChg chg="modSld">
      <pc:chgData name="Shireen Mohandes" userId="87ca0f0e-b500-4531-9db8-c6888d31abf9" providerId="ADAL" clId="{006378C6-8228-4E52-8818-54E2C4ADBBE3}" dt="2023-10-06T08:52:24.406" v="6" actId="20577"/>
      <pc:docMkLst>
        <pc:docMk/>
      </pc:docMkLst>
      <pc:sldChg chg="modSp mod">
        <pc:chgData name="Shireen Mohandes" userId="87ca0f0e-b500-4531-9db8-c6888d31abf9" providerId="ADAL" clId="{006378C6-8228-4E52-8818-54E2C4ADBBE3}" dt="2023-10-06T08:52:24.406" v="6" actId="20577"/>
        <pc:sldMkLst>
          <pc:docMk/>
          <pc:sldMk cId="1335749505" sldId="274"/>
        </pc:sldMkLst>
        <pc:spChg chg="mod">
          <ac:chgData name="Shireen Mohandes" userId="87ca0f0e-b500-4531-9db8-c6888d31abf9" providerId="ADAL" clId="{006378C6-8228-4E52-8818-54E2C4ADBBE3}" dt="2023-10-06T08:52:24.406" v="6" actId="20577"/>
          <ac:spMkLst>
            <pc:docMk/>
            <pc:sldMk cId="1335749505" sldId="274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10/6/2023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10/6/2023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elvin@scba.org.s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613DD8-D560-1049-F423-FFA663096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Singapore’s Youth Story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F76BE29-1EF1-7C23-F906-DC65CF1AD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SG" dirty="0"/>
              <a:t>Prepared by: Kelvin Ong</a:t>
            </a:r>
          </a:p>
          <a:p>
            <a:r>
              <a:rPr lang="en-SG" dirty="0"/>
              <a:t>President</a:t>
            </a:r>
          </a:p>
          <a:p>
            <a:r>
              <a:rPr lang="en-SG" dirty="0"/>
              <a:t>Singapore Contract Bridge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Singapore’s Youth Scene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Singapore’s appearance in the World Youths (notable)</a:t>
            </a:r>
          </a:p>
          <a:p>
            <a:r>
              <a:rPr lang="en-SG" dirty="0"/>
              <a:t>First ever appearance - 2006, Bangkok, Thailand 3</a:t>
            </a:r>
            <a:r>
              <a:rPr lang="en-SG" baseline="30000" dirty="0"/>
              <a:t>rd</a:t>
            </a:r>
            <a:r>
              <a:rPr lang="en-SG" dirty="0"/>
              <a:t> in U26</a:t>
            </a:r>
          </a:p>
          <a:p>
            <a:r>
              <a:rPr lang="en-SG" dirty="0"/>
              <a:t>2008, Beijing, China 9</a:t>
            </a:r>
            <a:r>
              <a:rPr lang="en-SG" baseline="30000" dirty="0"/>
              <a:t>th</a:t>
            </a:r>
            <a:r>
              <a:rPr lang="en-SG" dirty="0"/>
              <a:t> in U21 </a:t>
            </a:r>
          </a:p>
          <a:p>
            <a:r>
              <a:rPr lang="en-SG" dirty="0"/>
              <a:t>2012, </a:t>
            </a:r>
            <a:r>
              <a:rPr lang="en-SG" dirty="0" err="1"/>
              <a:t>Taicang</a:t>
            </a:r>
            <a:r>
              <a:rPr lang="en-SG" dirty="0"/>
              <a:t>, China lost in quarters to the Netherlands, U25</a:t>
            </a:r>
          </a:p>
          <a:p>
            <a:pPr marL="1920240" lvl="8" indent="0">
              <a:buNone/>
            </a:pPr>
            <a:r>
              <a:rPr lang="en-SG" dirty="0"/>
              <a:t>	    </a:t>
            </a:r>
            <a:r>
              <a:rPr lang="en-SG" sz="2400" dirty="0"/>
              <a:t>12</a:t>
            </a:r>
            <a:r>
              <a:rPr lang="en-SG" sz="2400" baseline="30000" dirty="0"/>
              <a:t>th</a:t>
            </a:r>
            <a:r>
              <a:rPr lang="en-SG" sz="2400" dirty="0"/>
              <a:t> , U20 (Changed from U26 to U25)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G" dirty="0"/>
              <a:t>2016, </a:t>
            </a:r>
            <a:r>
              <a:rPr lang="en-SG" dirty="0" err="1"/>
              <a:t>Salsomaggiore</a:t>
            </a:r>
            <a:r>
              <a:rPr lang="en-SG" dirty="0"/>
              <a:t>, Italy lost in quarters to China, U25</a:t>
            </a:r>
          </a:p>
          <a:p>
            <a:pPr marL="1920240" lvl="8" indent="0">
              <a:buNone/>
            </a:pPr>
            <a:r>
              <a:rPr lang="en-SG" dirty="0"/>
              <a:t>	               </a:t>
            </a:r>
            <a:r>
              <a:rPr lang="en-SG" sz="2400" dirty="0"/>
              <a:t>       9</a:t>
            </a:r>
            <a:r>
              <a:rPr lang="en-SG" sz="2400" baseline="30000" dirty="0"/>
              <a:t>th</a:t>
            </a:r>
            <a:r>
              <a:rPr lang="en-SG" sz="2400" dirty="0"/>
              <a:t> , U20 </a:t>
            </a:r>
          </a:p>
          <a:p>
            <a:pPr marL="1920240" lvl="8" indent="0">
              <a:buNone/>
            </a:pPr>
            <a:r>
              <a:rPr lang="en-SG" sz="2400" dirty="0"/>
              <a:t>		lost in quarters to the Netherlands, Girls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Singapore’s Youth Scene (Continued)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  <a:p>
            <a:r>
              <a:rPr lang="en-SG" dirty="0"/>
              <a:t>2018, </a:t>
            </a:r>
            <a:r>
              <a:rPr lang="en-SG" dirty="0" err="1"/>
              <a:t>Wujiang</a:t>
            </a:r>
            <a:r>
              <a:rPr lang="en-SG" dirty="0"/>
              <a:t>, China, 2</a:t>
            </a:r>
            <a:r>
              <a:rPr lang="en-SG" baseline="30000" dirty="0"/>
              <a:t>nd</a:t>
            </a:r>
            <a:r>
              <a:rPr lang="en-SG" dirty="0"/>
              <a:t> in U25 (lost to Sweden)</a:t>
            </a:r>
          </a:p>
          <a:p>
            <a:r>
              <a:rPr lang="en-SG" dirty="0"/>
              <a:t>2023, </a:t>
            </a:r>
            <a:r>
              <a:rPr lang="en-SG" dirty="0" err="1"/>
              <a:t>Veldhoven</a:t>
            </a:r>
            <a:r>
              <a:rPr lang="en-SG" dirty="0"/>
              <a:t>, the Netherlands 2</a:t>
            </a:r>
            <a:r>
              <a:rPr lang="en-SG" baseline="30000" dirty="0"/>
              <a:t>nd</a:t>
            </a:r>
            <a:r>
              <a:rPr lang="en-SG" dirty="0"/>
              <a:t> in U25 (lost to the Netherlands)</a:t>
            </a:r>
          </a:p>
        </p:txBody>
      </p:sp>
    </p:spTree>
    <p:extLst>
      <p:ext uri="{BB962C8B-B14F-4D97-AF65-F5344CB8AC3E}">
        <p14:creationId xmlns:p14="http://schemas.microsoft.com/office/powerpoint/2010/main" val="5777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Singapore’s Bridge Demographics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  <a:p>
            <a:r>
              <a:rPr lang="en-SG" dirty="0"/>
              <a:t>Tiny country of close to 6 million population (Zone 6)</a:t>
            </a:r>
          </a:p>
          <a:p>
            <a:r>
              <a:rPr lang="en-SG" dirty="0"/>
              <a:t>Less than 300 registered bridge players </a:t>
            </a:r>
          </a:p>
          <a:p>
            <a:r>
              <a:rPr lang="en-SG" dirty="0"/>
              <a:t>Age demographics hourglass shape (majority of bridge players are youth players and/or retirees</a:t>
            </a:r>
          </a:p>
          <a:p>
            <a:r>
              <a:rPr lang="en-SG" dirty="0"/>
              <a:t>Half of this year’s national team representatives at the Asian Games are below the age of 35.</a:t>
            </a:r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3934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How to work with youth players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  <a:p>
            <a:r>
              <a:rPr lang="en-SG" dirty="0"/>
              <a:t>Youths require a lot of support</a:t>
            </a:r>
          </a:p>
          <a:p>
            <a:r>
              <a:rPr lang="en-SG" dirty="0"/>
              <a:t>Youth players require a lot of autonomy</a:t>
            </a:r>
          </a:p>
          <a:p>
            <a:r>
              <a:rPr lang="en-SG" dirty="0"/>
              <a:t>Youth players require a lot of challenge(s)</a:t>
            </a:r>
          </a:p>
          <a:p>
            <a:r>
              <a:rPr lang="en-SG" dirty="0"/>
              <a:t>Youth players are extremely fast paced (you will need energy)</a:t>
            </a:r>
          </a:p>
          <a:p>
            <a:r>
              <a:rPr lang="en-SG" dirty="0"/>
              <a:t>Youths work best if they can form synergy group(s) amongst themselves (that being said, try to avoid unhealthy cliques from forming)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2469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How to teach youth players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  <a:p>
            <a:r>
              <a:rPr lang="en-SG" dirty="0"/>
              <a:t>Youth players have much shorter attention spans. Try to engage them with more play than theory. </a:t>
            </a:r>
          </a:p>
          <a:p>
            <a:r>
              <a:rPr lang="en-SG" dirty="0"/>
              <a:t>Do not nag (too much) at them, do not mollycoddle them, let them bang the proverbial walls and just be there for them when they do.</a:t>
            </a:r>
          </a:p>
          <a:p>
            <a:r>
              <a:rPr lang="en-SG" dirty="0"/>
              <a:t>Be patient and be prepared to listen.</a:t>
            </a:r>
          </a:p>
          <a:p>
            <a:r>
              <a:rPr lang="en-SG" dirty="0"/>
              <a:t>Youths need competition, try to foster healthy competition always.</a:t>
            </a:r>
          </a:p>
          <a:p>
            <a:r>
              <a:rPr lang="en-SG" dirty="0"/>
              <a:t>Focus on foundations and it’s best to have the entire group play the same systems and agreements. </a:t>
            </a:r>
          </a:p>
        </p:txBody>
      </p:sp>
    </p:spTree>
    <p:extLst>
      <p:ext uri="{BB962C8B-B14F-4D97-AF65-F5344CB8AC3E}">
        <p14:creationId xmlns:p14="http://schemas.microsoft.com/office/powerpoint/2010/main" val="240999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How to improve in bridge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678362"/>
          </a:xfrm>
        </p:spPr>
        <p:txBody>
          <a:bodyPr>
            <a:normAutofit lnSpcReduction="10000"/>
          </a:bodyPr>
          <a:lstStyle/>
          <a:p>
            <a:endParaRPr lang="en-SG" dirty="0"/>
          </a:p>
          <a:p>
            <a:r>
              <a:rPr lang="en-SG" dirty="0"/>
              <a:t>Help your youth players decide on a good solid system and agreements to use. </a:t>
            </a:r>
          </a:p>
          <a:p>
            <a:r>
              <a:rPr lang="en-SG" dirty="0"/>
              <a:t>Force them to count cards as they play (this is painful but essential).</a:t>
            </a:r>
          </a:p>
          <a:p>
            <a:r>
              <a:rPr lang="en-SG" dirty="0"/>
              <a:t>Make use of free resources made available to youths (Special mention to the French, Israeli and Chinese Bridge Associations, Youth training materials on the WBF website, Bridge Winners, </a:t>
            </a:r>
            <a:r>
              <a:rPr lang="en-SG" dirty="0" err="1"/>
              <a:t>vugraphs</a:t>
            </a:r>
            <a:r>
              <a:rPr lang="en-SG" dirty="0"/>
              <a:t>, bulletins etc)</a:t>
            </a:r>
          </a:p>
          <a:p>
            <a:r>
              <a:rPr lang="en-SG" dirty="0"/>
              <a:t>Play (BBO, </a:t>
            </a:r>
            <a:r>
              <a:rPr lang="en-SG" dirty="0" err="1"/>
              <a:t>Funbridge</a:t>
            </a:r>
            <a:r>
              <a:rPr lang="en-SG" dirty="0"/>
              <a:t>, </a:t>
            </a:r>
            <a:r>
              <a:rPr lang="en-SG" dirty="0" err="1"/>
              <a:t>LoveBridge</a:t>
            </a:r>
            <a:r>
              <a:rPr lang="en-SG" dirty="0"/>
              <a:t>, RealBridge, </a:t>
            </a:r>
            <a:r>
              <a:rPr lang="en-SG" dirty="0" err="1"/>
              <a:t>Synrey</a:t>
            </a:r>
            <a:r>
              <a:rPr lang="en-SG" dirty="0"/>
              <a:t> make use of them for volume training)</a:t>
            </a:r>
          </a:p>
          <a:p>
            <a:r>
              <a:rPr lang="en-SG" dirty="0"/>
              <a:t>Competitions (there’s no substitutes for good quality competitions)</a:t>
            </a:r>
          </a:p>
        </p:txBody>
      </p:sp>
    </p:spTree>
    <p:extLst>
      <p:ext uri="{BB962C8B-B14F-4D97-AF65-F5344CB8AC3E}">
        <p14:creationId xmlns:p14="http://schemas.microsoft.com/office/powerpoint/2010/main" val="133574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Novel methods to teach bridge to youths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SG" dirty="0"/>
          </a:p>
          <a:p>
            <a:r>
              <a:rPr lang="en-SG" dirty="0"/>
              <a:t>Bridge is a super tough game to learn due to the steep learning curve so please break it down into little bite sized chunks 20-30 mins lectures and 60 mins play. </a:t>
            </a:r>
          </a:p>
          <a:p>
            <a:r>
              <a:rPr lang="en-SG" dirty="0" err="1"/>
              <a:t>Amaresh</a:t>
            </a:r>
            <a:r>
              <a:rPr lang="en-SG" dirty="0"/>
              <a:t> Deshpande has many novel methods to teach kids and youths (I first met him in </a:t>
            </a:r>
            <a:r>
              <a:rPr lang="en-SG" dirty="0" err="1"/>
              <a:t>Wujiang</a:t>
            </a:r>
            <a:r>
              <a:rPr lang="en-SG" dirty="0"/>
              <a:t>, China in 2018 where he was trying to get everybody to try </a:t>
            </a:r>
            <a:r>
              <a:rPr lang="en-SG" dirty="0" err="1"/>
              <a:t>Hool</a:t>
            </a:r>
            <a:r>
              <a:rPr lang="en-SG" dirty="0"/>
              <a:t> and Kida. (I’m sorry </a:t>
            </a:r>
            <a:r>
              <a:rPr lang="en-SG" dirty="0" err="1"/>
              <a:t>Amaresh</a:t>
            </a:r>
            <a:r>
              <a:rPr lang="en-SG" dirty="0"/>
              <a:t> if you see this! I know I still owe you the meeting with my bridge + Chess players)</a:t>
            </a:r>
          </a:p>
          <a:p>
            <a:r>
              <a:rPr lang="en-SG" dirty="0"/>
              <a:t>Make use of apps like </a:t>
            </a:r>
            <a:r>
              <a:rPr lang="en-SG" dirty="0" err="1"/>
              <a:t>Funbridge</a:t>
            </a:r>
            <a:r>
              <a:rPr lang="en-SG" dirty="0"/>
              <a:t> and </a:t>
            </a:r>
            <a:r>
              <a:rPr lang="en-SG" dirty="0" err="1"/>
              <a:t>Synrey</a:t>
            </a:r>
            <a:r>
              <a:rPr lang="en-SG" dirty="0"/>
              <a:t> to play on the go. Just remember to go through the hands with them and help weed out the double dummy lines!</a:t>
            </a:r>
          </a:p>
        </p:txBody>
      </p:sp>
    </p:spTree>
    <p:extLst>
      <p:ext uri="{BB962C8B-B14F-4D97-AF65-F5344CB8AC3E}">
        <p14:creationId xmlns:p14="http://schemas.microsoft.com/office/powerpoint/2010/main" val="304719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Conclusion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  <a:p>
            <a:r>
              <a:rPr lang="en-SG" dirty="0"/>
              <a:t>Let us work together to experiment and share more ways of teaching and promoting the game we all love to more people!</a:t>
            </a:r>
          </a:p>
          <a:p>
            <a:r>
              <a:rPr lang="en-SG" dirty="0"/>
              <a:t>It is a very enjoyable and fruitful journey to be able to learn and improve together with youths (I know it can be frustrating at times, but trust me it’s worth the effort).</a:t>
            </a:r>
          </a:p>
          <a:p>
            <a:r>
              <a:rPr lang="en-SG" dirty="0"/>
              <a:t>Always get your youth players to help conduct classes and give back to the bridge scene (face it, youths will always engage their peers better than us).</a:t>
            </a:r>
          </a:p>
          <a:p>
            <a:r>
              <a:rPr lang="en-SG" dirty="0"/>
              <a:t>Last but not least, if you need help or an outlet to share your success stories, please do not hesitate to contact me at </a:t>
            </a:r>
            <a:r>
              <a:rPr lang="en-SG" dirty="0" err="1">
                <a:hlinkClick r:id="rId2"/>
              </a:rPr>
              <a:t>kelvin@scba.org.sg</a:t>
            </a:r>
            <a:r>
              <a:rPr lang="en-SG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60254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741299362440A3F90875EF644052" ma:contentTypeVersion="17" ma:contentTypeDescription="Create a new document." ma:contentTypeScope="" ma:versionID="13c856b492365ee7541ff8d38248a224">
  <xsd:schema xmlns:xsd="http://www.w3.org/2001/XMLSchema" xmlns:xs="http://www.w3.org/2001/XMLSchema" xmlns:p="http://schemas.microsoft.com/office/2006/metadata/properties" xmlns:ns2="e3780c7d-b590-429f-b7d5-9561567561cd" xmlns:ns3="12a623ee-d36c-400a-8778-238de7e46c5b" targetNamespace="http://schemas.microsoft.com/office/2006/metadata/properties" ma:root="true" ma:fieldsID="967a2c487b4cdf6eb8168a486944c1ba" ns2:_="" ns3:_="">
    <xsd:import namespace="e3780c7d-b590-429f-b7d5-9561567561cd"/>
    <xsd:import namespace="12a623ee-d36c-400a-8778-238de7e46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80c7d-b590-429f-b7d5-9561567561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9b175e-12e8-4b69-847b-5c81637fb8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623ee-d36c-400a-8778-238de7e46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89ed586-c01f-4ce8-98cc-63828b734764}" ma:internalName="TaxCatchAll" ma:showField="CatchAllData" ma:web="12a623ee-d36c-400a-8778-238de7e46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a623ee-d36c-400a-8778-238de7e46c5b" xsi:nil="true"/>
    <lcf76f155ced4ddcb4097134ff3c332f xmlns="e3780c7d-b590-429f-b7d5-9561567561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0C5E153-CCB0-4C0B-9BB6-2788CE04BED9}"/>
</file>

<file path=customXml/itemProps2.xml><?xml version="1.0" encoding="utf-8"?>
<ds:datastoreItem xmlns:ds="http://schemas.openxmlformats.org/officeDocument/2006/customXml" ds:itemID="{A43C672A-7FED-4D18-AE55-54489030EEB2}"/>
</file>

<file path=customXml/itemProps3.xml><?xml version="1.0" encoding="utf-8"?>
<ds:datastoreItem xmlns:ds="http://schemas.openxmlformats.org/officeDocument/2006/customXml" ds:itemID="{8EA763AF-60F8-4BE7-8239-CE3909FF271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702</Words>
  <Application>Microsoft Office PowerPoint</Application>
  <PresentationFormat>Custom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Chalkboard 16x9</vt:lpstr>
      <vt:lpstr>Singapore’s Youth Story</vt:lpstr>
      <vt:lpstr>Singapore’s Youth Scene</vt:lpstr>
      <vt:lpstr>Singapore’s Youth Scene (Continued)</vt:lpstr>
      <vt:lpstr>Singapore’s Bridge Demographics</vt:lpstr>
      <vt:lpstr>How to work with youth players</vt:lpstr>
      <vt:lpstr>How to teach youth players</vt:lpstr>
      <vt:lpstr>How to improve in bridge</vt:lpstr>
      <vt:lpstr>Novel methods to teach bridge to youths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Singapore’s Youth Story</dc:title>
  <dc:creator>Kelvin Ong</dc:creator>
  <cp:lastModifiedBy>Shireen Mohandes</cp:lastModifiedBy>
  <cp:revision>2</cp:revision>
  <dcterms:created xsi:type="dcterms:W3CDTF">2023-10-05T14:20:00Z</dcterms:created>
  <dcterms:modified xsi:type="dcterms:W3CDTF">2023-10-06T08:52:32Z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0x010100BC37741299362440A3F90875EF644052</vt:lpwstr>
  </property>
</Properties>
</file>