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3"/>
  </p:sldMasterIdLst>
  <p:notesMasterIdLst>
    <p:notesMasterId r:id="rId20"/>
  </p:notesMasterIdLst>
  <p:sldIdLst>
    <p:sldId id="256" r:id="rId4"/>
    <p:sldId id="257" r:id="rId5"/>
    <p:sldId id="273" r:id="rId6"/>
    <p:sldId id="266" r:id="rId7"/>
    <p:sldId id="267" r:id="rId8"/>
    <p:sldId id="259" r:id="rId9"/>
    <p:sldId id="269" r:id="rId10"/>
    <p:sldId id="260" r:id="rId11"/>
    <p:sldId id="272" r:id="rId12"/>
    <p:sldId id="258" r:id="rId13"/>
    <p:sldId id="275" r:id="rId14"/>
    <p:sldId id="270" r:id="rId15"/>
    <p:sldId id="265" r:id="rId16"/>
    <p:sldId id="261" r:id="rId17"/>
    <p:sldId id="26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72727" autoAdjust="0"/>
  </p:normalViewPr>
  <p:slideViewPr>
    <p:cSldViewPr snapToGrid="0">
      <p:cViewPr varScale="1">
        <p:scale>
          <a:sx n="76" d="100"/>
          <a:sy n="76" d="100"/>
        </p:scale>
        <p:origin x="176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een Mohandes" userId="87ca0f0e-b500-4531-9db8-c6888d31abf9" providerId="ADAL" clId="{8C9C63AD-F343-4D2D-B9D3-C11C1157D008}"/>
    <pc:docChg chg="undo custSel modSld">
      <pc:chgData name="Shireen Mohandes" userId="87ca0f0e-b500-4531-9db8-c6888d31abf9" providerId="ADAL" clId="{8C9C63AD-F343-4D2D-B9D3-C11C1157D008}" dt="2023-10-07T15:52:31.325" v="12" actId="27636"/>
      <pc:docMkLst>
        <pc:docMk/>
      </pc:docMkLst>
      <pc:sldChg chg="modSp mod">
        <pc:chgData name="Shireen Mohandes" userId="87ca0f0e-b500-4531-9db8-c6888d31abf9" providerId="ADAL" clId="{8C9C63AD-F343-4D2D-B9D3-C11C1157D008}" dt="2023-10-07T15:52:31.325" v="12" actId="27636"/>
        <pc:sldMkLst>
          <pc:docMk/>
          <pc:sldMk cId="886803108" sldId="262"/>
        </pc:sldMkLst>
        <pc:spChg chg="mod">
          <ac:chgData name="Shireen Mohandes" userId="87ca0f0e-b500-4531-9db8-c6888d31abf9" providerId="ADAL" clId="{8C9C63AD-F343-4D2D-B9D3-C11C1157D008}" dt="2023-10-07T15:52:31.325" v="12" actId="27636"/>
          <ac:spMkLst>
            <pc:docMk/>
            <pc:sldMk cId="886803108" sldId="262"/>
            <ac:spMk id="3" creationId="{00000000-0000-0000-0000-000000000000}"/>
          </ac:spMkLst>
        </pc:spChg>
      </pc:sldChg>
      <pc:sldChg chg="modSp mod">
        <pc:chgData name="Shireen Mohandes" userId="87ca0f0e-b500-4531-9db8-c6888d31abf9" providerId="ADAL" clId="{8C9C63AD-F343-4D2D-B9D3-C11C1157D008}" dt="2023-10-07T15:52:20.052" v="10" actId="2710"/>
        <pc:sldMkLst>
          <pc:docMk/>
          <pc:sldMk cId="0" sldId="270"/>
        </pc:sldMkLst>
        <pc:graphicFrameChg chg="modGraphic">
          <ac:chgData name="Shireen Mohandes" userId="87ca0f0e-b500-4531-9db8-c6888d31abf9" providerId="ADAL" clId="{8C9C63AD-F343-4D2D-B9D3-C11C1157D008}" dt="2023-10-07T15:52:20.052" v="10" actId="2710"/>
          <ac:graphicFrameMkLst>
            <pc:docMk/>
            <pc:sldMk cId="0" sldId="270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CD312-6EE8-4ACB-911F-7E0302FD5E56}" type="datetimeFigureOut">
              <a:rPr lang="en-US" smtClean="0"/>
              <a:pPr/>
              <a:t>10/7/2023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60624-BB61-4B0E-A580-1764B1D108D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0624-BB61-4B0E-A580-1764B1D108D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0624-BB61-4B0E-A580-1764B1D108D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0624-BB61-4B0E-A580-1764B1D108D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0624-BB61-4B0E-A580-1764B1D108D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0624-BB61-4B0E-A580-1764B1D108D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0624-BB61-4B0E-A580-1764B1D108D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0624-BB61-4B0E-A580-1764B1D108D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946254-5CBE-4789-8C72-24012D47C42C}" type="datetimeFigureOut">
              <a:rPr lang="en-GB" smtClean="0"/>
              <a:pPr/>
              <a:t>07/10/2023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F8E9E5-0BFE-47F2-928E-731116D51E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spf.com/long-term-athletic-development-in-youth-socce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ychologynoteshq.com/piagetstheory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Frameworks for Junior Coaching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Alan Shillitoe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England U16 Squad Leader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 October 2023</a:t>
            </a:r>
          </a:p>
        </p:txBody>
      </p:sp>
    </p:spTree>
    <p:extLst>
      <p:ext uri="{BB962C8B-B14F-4D97-AF65-F5344CB8AC3E}">
        <p14:creationId xmlns:p14="http://schemas.microsoft.com/office/powerpoint/2010/main" val="371651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Drivers of positive skill retention: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Contextual play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Active involvement in driving learning process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Optimised challenge of learning experience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Self-involved learning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Skills testing – periodic but spread out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Delayed feedback – allow the student time first to self-reflect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Interleaving – teach multiple subjects simultaneously to prevent </a:t>
            </a:r>
            <a:br>
              <a:rPr lang="en-GB" dirty="0">
                <a:latin typeface="Calibri" pitchFamily="34" charset="0"/>
                <a:cs typeface="Calibri" pitchFamily="34" charset="0"/>
              </a:rPr>
            </a:br>
            <a:r>
              <a:rPr lang="en-GB" dirty="0">
                <a:latin typeface="Calibri" pitchFamily="34" charset="0"/>
                <a:cs typeface="Calibri" pitchFamily="34" charset="0"/>
              </a:rPr>
              <a:t>getting too focused on one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Training under pressure</a:t>
            </a:r>
          </a:p>
          <a:p>
            <a:pPr lvl="1"/>
            <a:endParaRPr lang="en-GB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THE KEY IS HOW WE APPLY THIS TO IMPROVE OUR TRAINING METHODS!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Play, Play and… More Play! Positive Skill Retention</a:t>
            </a:r>
          </a:p>
        </p:txBody>
      </p:sp>
    </p:spTree>
    <p:extLst>
      <p:ext uri="{BB962C8B-B14F-4D97-AF65-F5344CB8AC3E}">
        <p14:creationId xmlns:p14="http://schemas.microsoft.com/office/powerpoint/2010/main" val="310321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Skill Feedback Loops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2126" y="1651378"/>
            <a:ext cx="2279176" cy="10508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alibri" pitchFamily="34" charset="0"/>
                <a:cs typeface="Calibri" pitchFamily="34" charset="0"/>
              </a:rPr>
              <a:t>PERFORM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8621" y="3318680"/>
            <a:ext cx="2115403" cy="10508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alibri" pitchFamily="34" charset="0"/>
                <a:cs typeface="Calibri" pitchFamily="34" charset="0"/>
              </a:rPr>
              <a:t>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2126" y="5095165"/>
            <a:ext cx="2338316" cy="10508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alibri" pitchFamily="34" charset="0"/>
                <a:cs typeface="Calibri" pitchFamily="34" charset="0"/>
              </a:rPr>
              <a:t>ANALYSE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1332" y="3364172"/>
            <a:ext cx="2313295" cy="105087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alibri" pitchFamily="34" charset="0"/>
                <a:cs typeface="Calibri" pitchFamily="34" charset="0"/>
              </a:rPr>
              <a:t>MEASURE</a:t>
            </a:r>
          </a:p>
        </p:txBody>
      </p:sp>
      <p:cxnSp>
        <p:nvCxnSpPr>
          <p:cNvPr id="9" name="Shape 8"/>
          <p:cNvCxnSpPr>
            <a:endCxn id="5" idx="2"/>
          </p:cNvCxnSpPr>
          <p:nvPr/>
        </p:nvCxnSpPr>
        <p:spPr>
          <a:xfrm rot="10800000">
            <a:off x="3216323" y="4369559"/>
            <a:ext cx="1628632" cy="1185081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5" idx="0"/>
            <a:endCxn id="4" idx="1"/>
          </p:cNvCxnSpPr>
          <p:nvPr/>
        </p:nvCxnSpPr>
        <p:spPr>
          <a:xfrm rot="5400000" flipH="1" flipV="1">
            <a:off x="3398293" y="1994848"/>
            <a:ext cx="1141863" cy="1505803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4" idx="3"/>
            <a:endCxn id="7" idx="0"/>
          </p:cNvCxnSpPr>
          <p:nvPr/>
        </p:nvCxnSpPr>
        <p:spPr>
          <a:xfrm>
            <a:off x="7001302" y="2176817"/>
            <a:ext cx="1736678" cy="1187355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7" idx="2"/>
            <a:endCxn id="6" idx="3"/>
          </p:cNvCxnSpPr>
          <p:nvPr/>
        </p:nvCxnSpPr>
        <p:spPr>
          <a:xfrm rot="5400000">
            <a:off x="7296434" y="4179058"/>
            <a:ext cx="1205554" cy="1677538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an\AppData\Local\Microsoft\Windows\INetCache\IE\NO1H1K3K\scales_PNG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382" y="1283028"/>
            <a:ext cx="6585021" cy="5327299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145043"/>
              </p:ext>
            </p:extLst>
          </p:nvPr>
        </p:nvGraphicFramePr>
        <p:xfrm>
          <a:off x="609600" y="1283028"/>
          <a:ext cx="11227496" cy="443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9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821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>
                    <a:solidFill>
                      <a:schemeClr val="bg1">
                        <a:lumMod val="9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Intrinsic 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– Student produced</a:t>
                      </a:r>
                    </a:p>
                  </a:txBody>
                  <a:tcPr marL="95416" marR="95416">
                    <a:solidFill>
                      <a:schemeClr val="bg1">
                        <a:lumMod val="9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Extrinsic </a:t>
                      </a:r>
                      <a:br>
                        <a:rPr lang="en-GB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– Coach/teacher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produced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416" marR="95416">
                    <a:solidFill>
                      <a:schemeClr val="bg1">
                        <a:lumMod val="9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73">
                <a:tc>
                  <a:txBody>
                    <a:bodyPr/>
                    <a:lstStyle/>
                    <a:p>
                      <a:r>
                        <a:rPr lang="en-GB" sz="2000" dirty="0"/>
                        <a:t>Advantages</a:t>
                      </a:r>
                    </a:p>
                  </a:txBody>
                  <a:tcPr marL="95416" marR="95416">
                    <a:solidFill>
                      <a:schemeClr val="bg1">
                        <a:lumMod val="9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Self correction of errors – powerful self-learning tool</a:t>
                      </a:r>
                    </a:p>
                  </a:txBody>
                  <a:tcPr marL="95416" marR="95416">
                    <a:solidFill>
                      <a:schemeClr val="bg1">
                        <a:lumMod val="9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Better</a:t>
                      </a:r>
                      <a:r>
                        <a:rPr lang="en-GB" sz="2000" baseline="0" dirty="0"/>
                        <a:t> for inexperienced players</a:t>
                      </a:r>
                      <a:br>
                        <a:rPr lang="en-GB" sz="2000" baseline="0" dirty="0"/>
                      </a:br>
                      <a:r>
                        <a:rPr lang="en-GB" sz="2000" baseline="0" dirty="0"/>
                        <a:t>Usually more accurate/objective</a:t>
                      </a:r>
                      <a:endParaRPr lang="en-GB" sz="2000" dirty="0"/>
                    </a:p>
                  </a:txBody>
                  <a:tcPr marL="95416" marR="95416">
                    <a:solidFill>
                      <a:schemeClr val="bg1">
                        <a:lumMod val="9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136">
                <a:tc>
                  <a:txBody>
                    <a:bodyPr/>
                    <a:lstStyle/>
                    <a:p>
                      <a:r>
                        <a:rPr lang="en-GB" sz="2000" dirty="0"/>
                        <a:t>Disadvantages</a:t>
                      </a:r>
                    </a:p>
                  </a:txBody>
                  <a:tcPr marL="95416" marR="95416">
                    <a:solidFill>
                      <a:schemeClr val="bg1">
                        <a:lumMod val="9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Inexperienced</a:t>
                      </a:r>
                      <a:r>
                        <a:rPr lang="en-GB" sz="2000" baseline="0" dirty="0"/>
                        <a:t> players lack knowledge of what ‘good’ is. Can’t analyse and correct.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May be less accurate/objective</a:t>
                      </a:r>
                      <a:endParaRPr lang="en-GB" sz="2000" dirty="0"/>
                    </a:p>
                  </a:txBody>
                  <a:tcPr marL="95416" marR="95416">
                    <a:solidFill>
                      <a:schemeClr val="bg1">
                        <a:lumMod val="9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Student</a:t>
                      </a:r>
                      <a:r>
                        <a:rPr lang="en-GB" sz="2000" baseline="0" dirty="0"/>
                        <a:t> can become over-reliant </a:t>
                      </a:r>
                      <a:br>
                        <a:rPr lang="en-GB" sz="2000" baseline="0" dirty="0"/>
                      </a:br>
                      <a:r>
                        <a:rPr lang="en-GB" sz="2000" baseline="0" dirty="0"/>
                        <a:t>– prevents development of self-learning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Too much is overwhelming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Requires appropriate standard coach – bad quality feedback can be damaging</a:t>
                      </a:r>
                    </a:p>
                  </a:txBody>
                  <a:tcPr marL="95416" marR="95416">
                    <a:solidFill>
                      <a:schemeClr val="bg1">
                        <a:lumMod val="9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Intrinsic and Extrinsic Feedback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8483" y="5636524"/>
            <a:ext cx="720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itchFamily="34" charset="0"/>
                <a:cs typeface="Calibri" pitchFamily="34" charset="0"/>
              </a:rPr>
              <a:t>FIND THE BALANCE!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Focus on process/goals – HOW (with a little bit of WHY)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Reinforce positive behaviours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Correct errors in process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Identify specific elements, not vague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generalisms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Not on results!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Better results generally follow from good process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Don’t just give answers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Rationale/process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Answer questions with (sequences of) questions – break into steps, generate more analysis from the student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Feedback – Good and Bad</a:t>
            </a:r>
          </a:p>
        </p:txBody>
      </p:sp>
    </p:spTree>
    <p:extLst>
      <p:ext uri="{BB962C8B-B14F-4D97-AF65-F5344CB8AC3E}">
        <p14:creationId xmlns:p14="http://schemas.microsoft.com/office/powerpoint/2010/main" val="24511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Calibri" pitchFamily="34" charset="0"/>
                <a:cs typeface="Calibri" pitchFamily="34" charset="0"/>
              </a:rPr>
              <a:t>RealBridge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Cuebids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Bridgemaster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dirty="0" err="1">
                <a:latin typeface="Calibri" pitchFamily="34" charset="0"/>
                <a:cs typeface="Calibri" pitchFamily="34" charset="0"/>
              </a:rPr>
              <a:t>Gamification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context, feedback.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(My) Tools of the Trade</a:t>
            </a:r>
          </a:p>
        </p:txBody>
      </p:sp>
      <p:sp>
        <p:nvSpPr>
          <p:cNvPr id="5122" name="AutoShape 2" descr="The excellent Bridge Master... - BBO - Bridge Base Onlin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AutoShape 4" descr="The excellent Bridge Master... - BBO - Bridge Base Onlin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8" name="AutoShape 8" descr="RealBridge – all you need to know – MasterBridge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0" name="AutoShape 10" descr="RealBridge with Real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2" name="AutoShape 12" descr="RealBridge with Real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 l="32697" t="14062" r="24714" b="-42"/>
          <a:stretch>
            <a:fillRect/>
          </a:stretch>
        </p:blipFill>
        <p:spPr bwMode="auto">
          <a:xfrm>
            <a:off x="4217158" y="2874839"/>
            <a:ext cx="2920621" cy="36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For Club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2008" y="2893325"/>
            <a:ext cx="3741989" cy="2333767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5" cstate="print"/>
          <a:srcRect l="10848" t="13393" r="10306" b="-36"/>
          <a:stretch>
            <a:fillRect/>
          </a:stretch>
        </p:blipFill>
        <p:spPr bwMode="auto">
          <a:xfrm>
            <a:off x="7317704" y="2891432"/>
            <a:ext cx="4516950" cy="279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024884" y="5827594"/>
            <a:ext cx="305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itchFamily="34" charset="0"/>
                <a:cs typeface="Calibri" pitchFamily="34" charset="0"/>
              </a:rPr>
              <a:t>And...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WhatsApp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274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900"/>
            <a:ext cx="5521657" cy="45640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Social driver for retaining critical mass of players within group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Wide base of players supports a higher top group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Drives peer-to-peer conversation – 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Self-involved learning happens naturally. Far more powerful than coach/teacher-led instruction alone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Do not confuse social cohesion with task cohesion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Still need to establish shared task goals for championship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The Power of Community</a:t>
            </a: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5950424" y="1487606"/>
            <a:ext cx="5538646" cy="4849741"/>
            <a:chOff x="1248" y="240"/>
            <a:chExt cx="4176" cy="3600"/>
          </a:xfrm>
        </p:grpSpPr>
        <p:sp>
          <p:nvSpPr>
            <p:cNvPr id="2051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52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53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54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98591" y="1869743"/>
            <a:ext cx="17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alibri" pitchFamily="34" charset="0"/>
                <a:cs typeface="Calibri" pitchFamily="34" charset="0"/>
              </a:rPr>
              <a:t>Focus of training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7976" y="5461378"/>
            <a:ext cx="187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alibri" pitchFamily="34" charset="0"/>
                <a:cs typeface="Calibri" pitchFamily="34" charset="0"/>
              </a:rPr>
              <a:t>Focus of inclusion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6927381" y="3513160"/>
            <a:ext cx="3141259" cy="6141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SUPPORTS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7420976" y="3556379"/>
            <a:ext cx="3141259" cy="6141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INSPIRES</a:t>
            </a:r>
          </a:p>
        </p:txBody>
      </p:sp>
    </p:spTree>
    <p:extLst>
      <p:ext uri="{BB962C8B-B14F-4D97-AF65-F5344CB8AC3E}">
        <p14:creationId xmlns:p14="http://schemas.microsoft.com/office/powerpoint/2010/main" val="88680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GB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GB" sz="36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GB" sz="3600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3600" dirty="0">
                <a:latin typeface="Calibri" pitchFamily="34" charset="0"/>
                <a:cs typeface="Calibri" pitchFamily="34" charset="0"/>
              </a:rPr>
              <a:t>Thank you for your time!</a:t>
            </a:r>
          </a:p>
          <a:p>
            <a:pPr algn="ctr"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All feedback and comment is appreciated</a:t>
            </a:r>
          </a:p>
          <a:p>
            <a:pPr algn="ctr"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alan_shillitoe@hotmail.com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Any Questions?</a:t>
            </a:r>
          </a:p>
        </p:txBody>
      </p:sp>
      <p:pic>
        <p:nvPicPr>
          <p:cNvPr id="3074" name="Picture 2" descr="C:\Users\alan\AppData\Local\Microsoft\Windows\INetCache\IE\NO1H1K3K\12985697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056" y="1132076"/>
            <a:ext cx="2866029" cy="28660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38872"/>
            <a:ext cx="10363200" cy="4572000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Involved with England Junior Squads since 2003 – all age groups </a:t>
            </a:r>
            <a:br>
              <a:rPr lang="en-GB" dirty="0">
                <a:latin typeface="Calibri" pitchFamily="34" charset="0"/>
                <a:cs typeface="Calibri" pitchFamily="34" charset="0"/>
              </a:rPr>
            </a:br>
            <a:r>
              <a:rPr lang="en-GB" dirty="0">
                <a:latin typeface="Calibri" pitchFamily="34" charset="0"/>
                <a:cs typeface="Calibri" pitchFamily="34" charset="0"/>
              </a:rPr>
              <a:t>(U16, U21, U26) – currently U16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Around 200 players coached who have played internationally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Coached at all levels from beginner to World Championship final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Former England Junior international – learned at school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BSc Sport and Exercise Science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No formal teaching qualifications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Not paid in my role – volunteer!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About Me</a:t>
            </a:r>
          </a:p>
        </p:txBody>
      </p:sp>
      <p:pic>
        <p:nvPicPr>
          <p:cNvPr id="9218" name="Picture 2" descr="https://photos.smugmug.com/photos/i-LX2L8F7/1/959614d7/Th/i-LX2L8F7-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5592" y="247851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18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Dealing with wide range of ages and experience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Frameworks to inform/guide youth development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Understanding research from other areas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Changing roles as players develop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Skills and feedback – relationship to roles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Optimising training for skill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Introduction</a:t>
            </a:r>
          </a:p>
        </p:txBody>
      </p:sp>
      <p:pic>
        <p:nvPicPr>
          <p:cNvPr id="1030" name="Picture 6" descr="C:\Users\alan\AppData\Local\Microsoft\Windows\INetCache\IE\6304JYX2\stock-vector-people-generations-at-different-ages-man-and-woman-aging-baby-child-teenager-young-adult-347788328[1].jpg"/>
          <p:cNvPicPr>
            <a:picLocks noChangeAspect="1" noChangeArrowheads="1"/>
          </p:cNvPicPr>
          <p:nvPr/>
        </p:nvPicPr>
        <p:blipFill>
          <a:blip r:embed="rId2" cstate="print"/>
          <a:srcRect l="13980" t="9207" r="39154" b="8338"/>
          <a:stretch>
            <a:fillRect/>
          </a:stretch>
        </p:blipFill>
        <p:spPr bwMode="auto">
          <a:xfrm>
            <a:off x="9048465" y="993508"/>
            <a:ext cx="2688608" cy="4058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Example of Physical Development Model – </a:t>
            </a:r>
            <a:br>
              <a:rPr lang="en-GB" dirty="0">
                <a:latin typeface="Calibri" pitchFamily="34" charset="0"/>
                <a:cs typeface="Calibri" pitchFamily="34" charset="0"/>
              </a:rPr>
            </a:br>
            <a:r>
              <a:rPr lang="en-GB" sz="2700" dirty="0">
                <a:latin typeface="Calibri" pitchFamily="34" charset="0"/>
                <a:cs typeface="Calibri" pitchFamily="34" charset="0"/>
              </a:rPr>
              <a:t>Long Term Athlete Development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4" name="Picture 2" descr="LONG-TERM ATHLETIC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3654" y="1136197"/>
            <a:ext cx="6608346" cy="57218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481285"/>
            <a:ext cx="371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From : </a:t>
            </a:r>
            <a:r>
              <a:rPr lang="en-GB" dirty="0">
                <a:latin typeface="Calibri" pitchFamily="34" charset="0"/>
                <a:cs typeface="Calibri" pitchFamily="34" charset="0"/>
                <a:hlinkClick r:id="rId3"/>
              </a:rPr>
              <a:t>https://www.isspf.com/long-term-athletic-development-in-youth-soccer/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3556" name="AutoShape 4" descr="what are piaget's stages of develo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45604"/>
            <a:ext cx="4974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itchFamily="34" charset="0"/>
                <a:cs typeface="Calibri" pitchFamily="34" charset="0"/>
              </a:rPr>
              <a:t>Some elements applicable to Bridge: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Concept of development phases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Some age linkages – not all 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r>
              <a:rPr lang="en-GB" sz="2400" dirty="0">
                <a:latin typeface="Calibri" pitchFamily="34" charset="0"/>
                <a:cs typeface="Calibri" pitchFamily="34" charset="0"/>
              </a:rPr>
              <a:t>Physical development does not </a:t>
            </a:r>
          </a:p>
          <a:p>
            <a:r>
              <a:rPr lang="en-GB" sz="2400" dirty="0">
                <a:latin typeface="Calibri" pitchFamily="34" charset="0"/>
                <a:cs typeface="Calibri" pitchFamily="34" charset="0"/>
              </a:rPr>
              <a:t>map neatly onto mental development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Piaget’s Stages of Cognitive Development</a:t>
            </a:r>
          </a:p>
        </p:txBody>
      </p:sp>
      <p:sp>
        <p:nvSpPr>
          <p:cNvPr id="24578" name="AutoShape 2" descr="what are piaget's stages of develo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0" name="AutoShape 4" descr="what are piaget's stages of develo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2" name="AutoShape 6" descr="https://www.psychologynoteshq.com/wp-content/uploads/2015/06/piaget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84" name="Picture 8" descr="Jean Piaget | Cognitive Theory | Simply Psychology | Psychology notes,  Piaget stages of development, Nursing classes"/>
          <p:cNvPicPr>
            <a:picLocks noChangeAspect="1" noChangeArrowheads="1"/>
          </p:cNvPicPr>
          <p:nvPr/>
        </p:nvPicPr>
        <p:blipFill>
          <a:blip r:embed="rId3"/>
          <a:srcRect b="4891"/>
          <a:stretch>
            <a:fillRect/>
          </a:stretch>
        </p:blipFill>
        <p:spPr bwMode="auto">
          <a:xfrm>
            <a:off x="723880" y="1290338"/>
            <a:ext cx="8090249" cy="45467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84229" y="6002908"/>
            <a:ext cx="661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From: </a:t>
            </a:r>
            <a:r>
              <a:rPr lang="en-GB" dirty="0">
                <a:latin typeface="Calibri" pitchFamily="34" charset="0"/>
                <a:cs typeface="Calibri" pitchFamily="34" charset="0"/>
                <a:hlinkClick r:id="rId4"/>
              </a:rPr>
              <a:t>https://www.psychologynoteshq.com/piagetstheory/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84229" y="4776567"/>
            <a:ext cx="4944180" cy="1143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8409" y="2186779"/>
            <a:ext cx="3021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itchFamily="34" charset="0"/>
                <a:cs typeface="Calibri" pitchFamily="34" charset="0"/>
              </a:rPr>
              <a:t>Cognitive phases of development map better onto early years of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mindsport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development.</a:t>
            </a:r>
          </a:p>
          <a:p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r>
              <a:rPr lang="en-GB" sz="2400" dirty="0">
                <a:latin typeface="Calibri" pitchFamily="34" charset="0"/>
                <a:cs typeface="Calibri" pitchFamily="34" charset="0"/>
              </a:rPr>
              <a:t>Can we produce a basic hybrid model?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529017"/>
              </p:ext>
            </p:extLst>
          </p:nvPr>
        </p:nvGraphicFramePr>
        <p:xfrm>
          <a:off x="780057" y="1593236"/>
          <a:ext cx="9029131" cy="409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3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621">
                <a:tc>
                  <a:txBody>
                    <a:bodyPr/>
                    <a:lstStyle/>
                    <a:p>
                      <a:r>
                        <a:rPr lang="en-GB" dirty="0"/>
                        <a:t>Age Group</a:t>
                      </a:r>
                    </a:p>
                    <a:p>
                      <a:r>
                        <a:rPr lang="en-GB" dirty="0"/>
                        <a:t>(Typical)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Type of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Style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21">
                <a:tc>
                  <a:txBody>
                    <a:bodyPr/>
                    <a:lstStyle/>
                    <a:p>
                      <a:r>
                        <a:rPr lang="en-GB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Facilitator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Play</a:t>
                      </a:r>
                      <a:r>
                        <a:rPr lang="en-GB" baseline="0" dirty="0"/>
                        <a:t> for fun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21">
                <a:tc>
                  <a:txBody>
                    <a:bodyPr/>
                    <a:lstStyle/>
                    <a:p>
                      <a:r>
                        <a:rPr lang="en-GB" dirty="0"/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Elementary</a:t>
                      </a:r>
                      <a:r>
                        <a:rPr lang="en-GB" baseline="0" dirty="0"/>
                        <a:t> skills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621">
                <a:tc>
                  <a:txBody>
                    <a:bodyPr/>
                    <a:lstStyle/>
                    <a:p>
                      <a:r>
                        <a:rPr lang="en-GB" dirty="0"/>
                        <a:t>13-15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Teacher/Coach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Foundational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621">
                <a:tc>
                  <a:txBody>
                    <a:bodyPr/>
                    <a:lstStyle/>
                    <a:p>
                      <a:r>
                        <a:rPr lang="en-GB" dirty="0"/>
                        <a:t>16-20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Advanced technique</a:t>
                      </a:r>
                      <a:r>
                        <a:rPr lang="en-GB" baseline="0" dirty="0"/>
                        <a:t> &amp; partnership development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621">
                <a:tc>
                  <a:txBody>
                    <a:bodyPr/>
                    <a:lstStyle/>
                    <a:p>
                      <a:r>
                        <a:rPr lang="en-GB" dirty="0"/>
                        <a:t>21-25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Mentor/Coach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Expert (open standard)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mindset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Coaching Through the Years – A Framework for Bridge?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9245220" y="3146948"/>
            <a:ext cx="3487004" cy="196982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alibri" pitchFamily="34" charset="0"/>
                <a:cs typeface="Calibri" pitchFamily="34" charset="0"/>
              </a:rPr>
              <a:t>PLAY FOR LOVE!</a:t>
            </a:r>
          </a:p>
        </p:txBody>
      </p:sp>
    </p:spTree>
    <p:extLst>
      <p:ext uri="{BB962C8B-B14F-4D97-AF65-F5344CB8AC3E}">
        <p14:creationId xmlns:p14="http://schemas.microsoft.com/office/powerpoint/2010/main" val="216322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532904"/>
              </p:ext>
            </p:extLst>
          </p:nvPr>
        </p:nvGraphicFramePr>
        <p:xfrm>
          <a:off x="725464" y="1251585"/>
          <a:ext cx="10856934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48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MENTOR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Addresses knowledge 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Builds on existing</a:t>
                      </a:r>
                      <a:r>
                        <a:rPr lang="en-GB" baseline="0" dirty="0"/>
                        <a:t>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Provides deeper insights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Directive/telling</a:t>
                      </a:r>
                      <a:r>
                        <a:rPr lang="en-GB" baseline="0" dirty="0"/>
                        <a:t> – provides answers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Asks open questions</a:t>
                      </a:r>
                      <a:r>
                        <a:rPr lang="en-GB" baseline="0" dirty="0"/>
                        <a:t> </a:t>
                      </a:r>
                      <a:br>
                        <a:rPr lang="en-GB" baseline="0" dirty="0"/>
                      </a:br>
                      <a:r>
                        <a:rPr lang="en-GB" baseline="0" dirty="0"/>
                        <a:t>for reflection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Provides suggestions/advice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Performance against syllabus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Measures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Doesn’t measure</a:t>
                      </a:r>
                      <a:r>
                        <a:rPr lang="en-GB" baseline="0" dirty="0"/>
                        <a:t> performance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Most structured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Can be standardised for group or personalised</a:t>
                      </a:r>
                      <a:r>
                        <a:rPr lang="en-GB" baseline="0" dirty="0"/>
                        <a:t> for individual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Personalised 1-2-1 relationship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Develops knowledge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Raises 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None/>
                      </a:pPr>
                      <a:r>
                        <a:rPr lang="en-GB" dirty="0"/>
                        <a:t>Shares</a:t>
                      </a:r>
                      <a:r>
                        <a:rPr lang="en-GB" baseline="0" dirty="0"/>
                        <a:t> lived experience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Teacher, Coach or Mentor?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569492" y="5779827"/>
            <a:ext cx="9280478" cy="107817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libri" pitchFamily="34" charset="0"/>
                <a:cs typeface="Calibri" pitchFamily="34" charset="0"/>
              </a:rPr>
              <a:t>EVOLVING RELATIONSHIP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Open and closed skills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Open – skills performed in a dynamic and changing environment including influenced by opposition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Examples - Bridge judgement in bidding and play, especially live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matchplay</a:t>
            </a:r>
            <a:r>
              <a:rPr lang="en-GB" dirty="0">
                <a:latin typeface="Calibri" pitchFamily="34" charset="0"/>
                <a:cs typeface="Calibri" pitchFamily="34" charset="0"/>
              </a:rPr>
              <a:t>.  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Lots of reliance on experience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Closed – skills performed in a familiar, stable and controlled environment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Examples - standard ‘book positions’, structured training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Useful for beginners to learn but need to adapt</a:t>
            </a:r>
          </a:p>
          <a:p>
            <a:pPr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These require different approaches to optimise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Skill Training and Acquisition</a:t>
            </a:r>
          </a:p>
        </p:txBody>
      </p:sp>
    </p:spTree>
    <p:extLst>
      <p:ext uri="{BB962C8B-B14F-4D97-AF65-F5344CB8AC3E}">
        <p14:creationId xmlns:p14="http://schemas.microsoft.com/office/powerpoint/2010/main" val="5922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953368"/>
              </p:ext>
            </p:extLst>
          </p:nvPr>
        </p:nvGraphicFramePr>
        <p:xfrm>
          <a:off x="609600" y="1305774"/>
          <a:ext cx="10972802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Open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Closed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 err="1"/>
                        <a:t>Gamify</a:t>
                      </a:r>
                      <a:r>
                        <a:rPr lang="en-GB" baseline="0" dirty="0"/>
                        <a:t> - varied but contextual environments and situations</a:t>
                      </a:r>
                      <a:endParaRPr lang="en-GB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Deconstruct the skill into parts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Encourage self-exploration</a:t>
                      </a:r>
                      <a:r>
                        <a:rPr lang="en-GB" baseline="0" dirty="0"/>
                        <a:t> for solutions</a:t>
                      </a:r>
                      <a:endParaRPr lang="en-GB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Repetition</a:t>
                      </a:r>
                      <a:r>
                        <a:rPr lang="en-GB" baseline="0" dirty="0"/>
                        <a:t> to create ‘mental memory’</a:t>
                      </a:r>
                      <a:endParaRPr lang="en-GB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Practice under pressure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Introduce</a:t>
                      </a:r>
                      <a:r>
                        <a:rPr lang="en-GB" baseline="0" dirty="0"/>
                        <a:t> variations/pressure to promote skill transfer into dynamic game</a:t>
                      </a:r>
                      <a:endParaRPr lang="en-GB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Feedback: Situational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Feedback: Technical (and frequent)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Coach/Mentor</a:t>
                      </a:r>
                      <a:r>
                        <a:rPr lang="en-GB" baseline="0" dirty="0"/>
                        <a:t> oriented</a:t>
                      </a:r>
                      <a:endParaRPr lang="en-GB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dirty="0"/>
                        <a:t>Teacher/Coach oriented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Improving Skills Training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741299362440A3F90875EF644052" ma:contentTypeVersion="17" ma:contentTypeDescription="Create a new document." ma:contentTypeScope="" ma:versionID="13c856b492365ee7541ff8d38248a224">
  <xsd:schema xmlns:xsd="http://www.w3.org/2001/XMLSchema" xmlns:xs="http://www.w3.org/2001/XMLSchema" xmlns:p="http://schemas.microsoft.com/office/2006/metadata/properties" xmlns:ns2="e3780c7d-b590-429f-b7d5-9561567561cd" xmlns:ns3="12a623ee-d36c-400a-8778-238de7e46c5b" targetNamespace="http://schemas.microsoft.com/office/2006/metadata/properties" ma:root="true" ma:fieldsID="967a2c487b4cdf6eb8168a486944c1ba" ns2:_="" ns3:_="">
    <xsd:import namespace="e3780c7d-b590-429f-b7d5-9561567561cd"/>
    <xsd:import namespace="12a623ee-d36c-400a-8778-238de7e46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80c7d-b590-429f-b7d5-956156756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9b175e-12e8-4b69-847b-5c81637fb8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23ee-d36c-400a-8778-238de7e46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9ed586-c01f-4ce8-98cc-63828b734764}" ma:internalName="TaxCatchAll" ma:showField="CatchAllData" ma:web="12a623ee-d36c-400a-8778-238de7e46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6D2F8A-BD3E-4469-8E3B-41D242E63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780c7d-b590-429f-b7d5-9561567561cd"/>
    <ds:schemaRef ds:uri="12a623ee-d36c-400a-8778-238de7e46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EAF2AA-D491-495A-B0A6-D57C4E2B8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735</TotalTime>
  <Words>828</Words>
  <Application>Microsoft Office PowerPoint</Application>
  <PresentationFormat>Widescreen</PresentationFormat>
  <Paragraphs>167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Frameworks for Junior Coaching</vt:lpstr>
      <vt:lpstr>About Me</vt:lpstr>
      <vt:lpstr>Introduction</vt:lpstr>
      <vt:lpstr>Example of Physical Development Model –  Long Term Athlete Development</vt:lpstr>
      <vt:lpstr>Piaget’s Stages of Cognitive Development</vt:lpstr>
      <vt:lpstr>Coaching Through the Years – A Framework for Bridge?</vt:lpstr>
      <vt:lpstr>Teacher, Coach or Mentor? </vt:lpstr>
      <vt:lpstr>Skill Training and Acquisition</vt:lpstr>
      <vt:lpstr>Improving Skills Training</vt:lpstr>
      <vt:lpstr>Play, Play and… More Play! Positive Skill Retention</vt:lpstr>
      <vt:lpstr>Skill Feedback Loops</vt:lpstr>
      <vt:lpstr>Intrinsic and Extrinsic Feedback</vt:lpstr>
      <vt:lpstr>Feedback – Good and Bad</vt:lpstr>
      <vt:lpstr>(My) Tools of the Trade</vt:lpstr>
      <vt:lpstr>The Power of Community</vt:lpstr>
      <vt:lpstr>Any Questions?</vt:lpstr>
    </vt:vector>
  </TitlesOfParts>
  <Company>Leonardo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Junior Coach</dc:title>
  <dc:creator>Shillitoe, Alan  (Leonardo, UK)</dc:creator>
  <cp:lastModifiedBy>Shireen Mohandes</cp:lastModifiedBy>
  <cp:revision>17</cp:revision>
  <dcterms:created xsi:type="dcterms:W3CDTF">2023-09-12T08:33:30Z</dcterms:created>
  <dcterms:modified xsi:type="dcterms:W3CDTF">2023-10-07T15:52:36Z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26fc31-377f-4408-87e3-aa9659b0fcc7_Enabled">
    <vt:lpwstr>true</vt:lpwstr>
  </property>
  <property fmtid="{D5CDD505-2E9C-101B-9397-08002B2CF9AE}" pid="3" name="MSIP_Label_2b26fc31-377f-4408-87e3-aa9659b0fcc7_SetDate">
    <vt:lpwstr>2023-09-13T12:35:10Z</vt:lpwstr>
  </property>
  <property fmtid="{D5CDD505-2E9C-101B-9397-08002B2CF9AE}" pid="4" name="MSIP_Label_2b26fc31-377f-4408-87e3-aa9659b0fcc7_Method">
    <vt:lpwstr>Standard</vt:lpwstr>
  </property>
  <property fmtid="{D5CDD505-2E9C-101B-9397-08002B2CF9AE}" pid="5" name="MSIP_Label_2b26fc31-377f-4408-87e3-aa9659b0fcc7_Name">
    <vt:lpwstr>Marked - Company Internal</vt:lpwstr>
  </property>
  <property fmtid="{D5CDD505-2E9C-101B-9397-08002B2CF9AE}" pid="6" name="MSIP_Label_2b26fc31-377f-4408-87e3-aa9659b0fcc7_SiteId">
    <vt:lpwstr>25db6ea1-2b37-482f-a0a9-4c1ddc1408ec</vt:lpwstr>
  </property>
  <property fmtid="{D5CDD505-2E9C-101B-9397-08002B2CF9AE}" pid="7" name="MSIP_Label_2b26fc31-377f-4408-87e3-aa9659b0fcc7_ActionId">
    <vt:lpwstr>621ae41b-986f-4fdd-b701-2a546c7b3255</vt:lpwstr>
  </property>
  <property fmtid="{D5CDD505-2E9C-101B-9397-08002B2CF9AE}" pid="8" name="MSIP_Label_2b26fc31-377f-4408-87e3-aa9659b0fcc7_ContentBits">
    <vt:lpwstr>3</vt:lpwstr>
  </property>
</Properties>
</file>