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-regular.fntdata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font" Target="fonts/Roboto-boldItalic.fntdata"/><Relationship Id="rId16" Type="http://schemas.openxmlformats.org/officeDocument/2006/relationships/slide" Target="slides/slide12.xml"/><Relationship Id="rId24" Type="http://schemas.openxmlformats.org/officeDocument/2006/relationships/slide" Target="slides/slide20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3" Type="http://schemas.openxmlformats.org/officeDocument/2006/relationships/slide" Target="slides/slide19.xml"/><Relationship Id="rId28" Type="http://schemas.openxmlformats.org/officeDocument/2006/relationships/font" Target="fonts/Roboto-italic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Roboto-bold.fntdata"/><Relationship Id="rId14" Type="http://schemas.openxmlformats.org/officeDocument/2006/relationships/slide" Target="slides/slide10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8345fcdd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8345fcd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51872d99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51872d99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51872d99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51872d99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863d338b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863d338b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8d3c18c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8d3c18c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8d3c18ce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8d3c18ce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863d338b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e863d338b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8345fcdd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88345fcdd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8d3c18ce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8d3c18ce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8345fcdd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8345fcdd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8d3c18ce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8d3c18ce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65bad603e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65bad603e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50c8a59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e50c8a59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84c79efe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84c79ef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Individuals who believe intelligence is malleable (a growth mindset) are better able to bounce back from failures than those who believe intelligence is immutable. Event-related potential (ERP) studies among adults suggest this resilience is related to increased attention allocation to errors. W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84c79efe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84c79ef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51872d99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51872d9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863d338b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863d338b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51872d99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51872d99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695fa02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695fa02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863d338b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863d338b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207200"/>
            <a:ext cx="9155100" cy="393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0950" y="1207152"/>
            <a:ext cx="9144000" cy="123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60950" y="4394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60950" y="137560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10950" y="1453200"/>
            <a:ext cx="9144000" cy="369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10950" y="1453225"/>
            <a:ext cx="9144000" cy="115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4505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6142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6142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365800" y="1019850"/>
            <a:ext cx="5808600" cy="3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aQDOU3hPci0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0" y="1988725"/>
            <a:ext cx="49497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BRIDGE  LEARNING </a:t>
            </a:r>
            <a:br>
              <a:rPr lang="en" sz="3600"/>
            </a:br>
            <a:r>
              <a:rPr lang="en" sz="3600"/>
              <a:t>with a</a:t>
            </a:r>
            <a:br>
              <a:rPr lang="en" sz="3600"/>
            </a:br>
            <a:r>
              <a:rPr lang="en" sz="3600"/>
              <a:t>GROWTH  MINDSET</a:t>
            </a:r>
            <a:endParaRPr sz="3600"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301450" y="348535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Loeb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Copyright 2023</a:t>
            </a:r>
            <a:endParaRPr/>
          </a:p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0" y="0"/>
            <a:ext cx="91439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460950" y="4394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Contrasting</a:t>
            </a:r>
            <a:r>
              <a:rPr lang="en"/>
              <a:t> Reactions to Going Down</a:t>
            </a:r>
            <a:endParaRPr/>
          </a:p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460950" y="137560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Growth mindset bridge student: 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“What should I have done differently?”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“What clues were available to choose the winning line of play?”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“Should I have downgraded my hand and declined the invitation?”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Fixed mindset bridge student: 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“I went down because I am a bad declarer” 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“We got too high.  I will never be a good bidder”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397200" y="871400"/>
            <a:ext cx="83496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Shar</a:t>
            </a:r>
            <a:r>
              <a:rPr lang="en" sz="1800"/>
              <a:t>e your belief that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Abilities can improve with effort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Taking on challenges like bridge helps you form neural connections which increase your abilities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Share studies of the benefits of a growth mindset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the previous slides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Show the Huberman Labs video </a:t>
            </a:r>
            <a:br>
              <a:rPr lang="en" sz="1800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https://www.youtube.com/watch?v=aQDOU3hPci0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Recommend Carol Dweck’s “mindset” book</a:t>
            </a:r>
            <a:endParaRPr sz="1800"/>
          </a:p>
        </p:txBody>
      </p:sp>
      <p:sp>
        <p:nvSpPr>
          <p:cNvPr id="145" name="Google Shape;145;p23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Helping Bridge Students Apply a Growth Mindset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5425" y="2545525"/>
            <a:ext cx="2640826" cy="14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533400" y="851250"/>
            <a:ext cx="6448500" cy="3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Don’t praise the result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“Great play to make 3NT”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“Brilliant lead to beat 4♠”</a:t>
            </a:r>
            <a:endParaRPr sz="1800"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Praise the process to reinforce effort and learning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“I like the way analyzed who was the dangerous opponent and worked to keep them off lead”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“You </a:t>
            </a:r>
            <a:r>
              <a:rPr lang="en" sz="1800">
                <a:highlight>
                  <a:srgbClr val="FFFFFF"/>
                </a:highlight>
              </a:rPr>
              <a:t>listened carefully</a:t>
            </a:r>
            <a:r>
              <a:rPr lang="en" sz="1800">
                <a:highlight>
                  <a:srgbClr val="FFFFFF"/>
                </a:highlight>
              </a:rPr>
              <a:t> to the auction </a:t>
            </a:r>
            <a:r>
              <a:rPr lang="en" sz="1800">
                <a:highlight>
                  <a:srgbClr val="FFFFFF"/>
                </a:highlight>
              </a:rPr>
              <a:t>and </a:t>
            </a:r>
            <a:r>
              <a:rPr lang="en" sz="1800">
                <a:highlight>
                  <a:srgbClr val="FFFFFF"/>
                </a:highlight>
              </a:rPr>
              <a:t>assessed how the points were distributed.  I like how you used those inferences to determine a trump lead was needed to reduce ruffing power.”</a:t>
            </a:r>
            <a:endParaRPr sz="18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rPr lang="en" sz="1800">
                <a:highlight>
                  <a:srgbClr val="FFFFFF"/>
                </a:highlight>
              </a:rPr>
              <a:t>See Carol Dweck’s “mindset” book for many examples of the benefits of praising the process</a:t>
            </a:r>
            <a:endParaRPr sz="1800">
              <a:highlight>
                <a:srgbClr val="FFFFFF"/>
              </a:highlight>
            </a:endParaRPr>
          </a:p>
        </p:txBody>
      </p:sp>
      <p:sp>
        <p:nvSpPr>
          <p:cNvPr id="153" name="Google Shape;153;p24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Reward the Process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500" y="3149875"/>
            <a:ext cx="2008450" cy="18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421250" y="751600"/>
            <a:ext cx="85236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Get feedback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What did you do well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Where can you improve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Discuss hands with experts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Organize discussions about hands played after your games</a:t>
            </a:r>
            <a:endParaRPr sz="1800"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Challenge yourself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Leaving your comfort zone provides opportunities to learn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Encourage students to play in open games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The challenge will help them learn</a:t>
            </a:r>
            <a:endParaRPr sz="1800"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Accept failure as part of the process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Setbacks and confusion are part of the learning process</a:t>
            </a:r>
            <a:endParaRPr sz="1800">
              <a:highlight>
                <a:srgbClr val="FFFFFF"/>
              </a:highlight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See occasional ‘failures’ as learning opportunities</a:t>
            </a:r>
            <a:endParaRPr sz="1800">
              <a:highlight>
                <a:srgbClr val="FFFFFF"/>
              </a:highlight>
            </a:endParaRPr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Yourself &amp; Learn from Setbacks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Mindset Discussion of Boards Played</a:t>
            </a:r>
            <a:endParaRPr/>
          </a:p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421250" y="734375"/>
            <a:ext cx="7905300" cy="4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Before the game: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Invite players to join you after the game </a:t>
            </a:r>
            <a:br>
              <a:rPr lang="en" sz="1800"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latin typeface="Roboto"/>
                <a:ea typeface="Roboto"/>
                <a:cs typeface="Roboto"/>
                <a:sym typeface="Roboto"/>
              </a:rPr>
              <a:t>to learn from the boards they played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Suggest players circle boards where they have a question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Advise against teaching or criticizing at the table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We will discuss the boards after the game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After the game: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Invite players to brag about boards where the did well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Praise the process, not the result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Invite players to commiserate on boards which went poorly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Provide constructive advice focused on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■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Clues available to find the right action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■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Risks and rewards of options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■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Recognizing the problem and asking about it is progress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4" y="0"/>
            <a:ext cx="91440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460950" y="4394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Lessons for the Growth Mindset</a:t>
            </a:r>
            <a:endParaRPr/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460950" y="13484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Lessons focusing on why rather than what </a:t>
            </a:r>
            <a:endParaRPr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osition students to use reason rather than memorization 		 		</a:t>
            </a:r>
            <a:endParaRPr sz="18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Emphasize the fundamentals on which bidding and play is based </a:t>
            </a:r>
            <a:endParaRPr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coring system</a:t>
            </a:r>
            <a:endParaRPr sz="18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Benefits of a trump fit</a:t>
            </a:r>
            <a:endParaRPr sz="18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Game priorities</a:t>
            </a:r>
            <a:endParaRPr sz="18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Goals players have during the auction, etc.</a:t>
            </a:r>
            <a:endParaRPr sz="18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einforce a growth mindset in post-mortem discussions following a game    </a:t>
            </a:r>
            <a:br>
              <a:rPr lang="en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111111"/>
              </a:solidFill>
            </a:endParaRPr>
          </a:p>
        </p:txBody>
      </p:sp>
      <p:sp>
        <p:nvSpPr>
          <p:cNvPr id="183" name="Google Shape;183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460950" y="4394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Students to </a:t>
            </a:r>
            <a:br>
              <a:rPr lang="en"/>
            </a:br>
            <a:r>
              <a:rPr lang="en"/>
              <a:t>Reason Through Agreements</a:t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388500" y="1216650"/>
            <a:ext cx="8683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Teach a natural</a:t>
            </a: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style of bidding which is pop</a:t>
            </a: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ular in your area</a:t>
            </a:r>
            <a:endParaRPr sz="17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ACOL is an example of a natural bidding system</a:t>
            </a:r>
            <a:endParaRPr sz="17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2/1 Game Force uses natural bidding after a game forcing response </a:t>
            </a:r>
            <a:endParaRPr sz="17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SAYC is not, often requires a minimum opener to conceal their shape</a:t>
            </a: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Teaching Conventions</a:t>
            </a:r>
            <a:endParaRPr sz="17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Present the problem a convention solves</a:t>
            </a:r>
            <a:endParaRPr sz="17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Present the convention as an intuitive &amp; efficient way to solve the problem</a:t>
            </a:r>
            <a:endParaRPr sz="17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Enable students to reason through the logic of the agreement </a:t>
            </a:r>
            <a:b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rather than memorize it</a:t>
            </a:r>
            <a:endParaRPr sz="1700">
              <a:solidFill>
                <a:srgbClr val="111111"/>
              </a:solidFill>
            </a:endParaRPr>
          </a:p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Focusing on the Problem Solved</a:t>
            </a:r>
            <a:endParaRPr/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50" y="771000"/>
            <a:ext cx="6228301" cy="40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 Students Agreements They Can Keep</a:t>
            </a:r>
            <a:endParaRPr/>
          </a:p>
        </p:txBody>
      </p:sp>
      <p:sp>
        <p:nvSpPr>
          <p:cNvPr id="203" name="Google Shape;203;p31"/>
          <p:cNvSpPr txBox="1"/>
          <p:nvPr>
            <p:ph idx="4294967295" type="body"/>
          </p:nvPr>
        </p:nvSpPr>
        <p:spPr>
          <a:xfrm>
            <a:off x="421250" y="841025"/>
            <a:ext cx="5238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>
                <a:solidFill>
                  <a:srgbClr val="111111"/>
                </a:solidFill>
              </a:rPr>
              <a:t>Teach students agreements they can use as they progress</a:t>
            </a:r>
            <a:endParaRPr>
              <a:solidFill>
                <a:srgbClr val="11111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>
                <a:solidFill>
                  <a:srgbClr val="111111"/>
                </a:solidFill>
              </a:rPr>
              <a:t>Demotivating to throw away agreements you worked to learn</a:t>
            </a:r>
            <a:endParaRPr>
              <a:solidFill>
                <a:srgbClr val="11111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>
                <a:solidFill>
                  <a:srgbClr val="111111"/>
                </a:solidFill>
              </a:rPr>
              <a:t>Some simplifications are needed</a:t>
            </a:r>
            <a:endParaRPr>
              <a:solidFill>
                <a:srgbClr val="11111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>
                <a:solidFill>
                  <a:srgbClr val="111111"/>
                </a:solidFill>
              </a:rPr>
              <a:t>If a better approach can be easily taught, don’t teach a bad habit to simplify the game</a:t>
            </a:r>
            <a:endParaRPr sz="1800">
              <a:solidFill>
                <a:srgbClr val="11111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Stolen bid doubles</a:t>
            </a:r>
            <a:endParaRPr sz="1800">
              <a:solidFill>
                <a:srgbClr val="11111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Help suit game tries</a:t>
            </a:r>
            <a:endParaRPr sz="1800">
              <a:solidFill>
                <a:srgbClr val="11111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Fast arrival opposite an unlimited hand</a:t>
            </a:r>
            <a:endParaRPr sz="1800">
              <a:solidFill>
                <a:srgbClr val="11111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Need 6 </a:t>
            </a:r>
            <a:r>
              <a:rPr lang="en" sz="1800">
                <a:solidFill>
                  <a:srgbClr val="111111"/>
                </a:solidFill>
              </a:rPr>
              <a:t>points</a:t>
            </a:r>
            <a:r>
              <a:rPr lang="en" sz="1800">
                <a:solidFill>
                  <a:srgbClr val="111111"/>
                </a:solidFill>
              </a:rPr>
              <a:t> to respond</a:t>
            </a:r>
            <a:endParaRPr sz="1800">
              <a:solidFill>
                <a:srgbClr val="11111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etc.</a:t>
            </a:r>
            <a:r>
              <a:rPr lang="en">
                <a:solidFill>
                  <a:srgbClr val="111111"/>
                </a:solidFill>
              </a:rPr>
              <a:t>   </a:t>
            </a:r>
            <a:endParaRPr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111111"/>
              </a:solidFill>
            </a:endParaRPr>
          </a:p>
        </p:txBody>
      </p:sp>
      <p:sp>
        <p:nvSpPr>
          <p:cNvPr id="204" name="Google Shape;204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 rotWithShape="1">
          <a:blip r:embed="rId3">
            <a:alphaModFix/>
          </a:blip>
          <a:srcRect b="0" l="0" r="36423" t="0"/>
          <a:stretch/>
        </p:blipFill>
        <p:spPr>
          <a:xfrm>
            <a:off x="5732448" y="841025"/>
            <a:ext cx="2716275" cy="13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275" y="2231396"/>
            <a:ext cx="2670632" cy="250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60950" y="4394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60950" y="137560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>
                <a:solidFill>
                  <a:srgbClr val="111111"/>
                </a:solidFill>
              </a:rPr>
              <a:t>Growth mindset:</a:t>
            </a:r>
            <a:endParaRPr>
              <a:solidFill>
                <a:srgbClr val="11111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Definition</a:t>
            </a:r>
            <a:endParaRPr sz="1800">
              <a:solidFill>
                <a:srgbClr val="11111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Benefits</a:t>
            </a:r>
            <a:endParaRPr sz="1800">
              <a:solidFill>
                <a:srgbClr val="11111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>
                <a:solidFill>
                  <a:srgbClr val="111111"/>
                </a:solidFill>
              </a:rPr>
              <a:t>Cultivating a growth mindset for bridge learning</a:t>
            </a:r>
            <a:endParaRPr>
              <a:solidFill>
                <a:srgbClr val="11111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>
                <a:solidFill>
                  <a:srgbClr val="111111"/>
                </a:solidFill>
              </a:rPr>
              <a:t>Recommendations for teachers</a:t>
            </a:r>
            <a:endParaRPr>
              <a:solidFill>
                <a:srgbClr val="11111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Summarized as time permits</a:t>
            </a:r>
            <a:endParaRPr sz="1800">
              <a:solidFill>
                <a:srgbClr val="11111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More details available in supplementary material</a:t>
            </a:r>
            <a:endParaRPr sz="1800">
              <a:solidFill>
                <a:srgbClr val="111111"/>
              </a:solidFill>
            </a:endParaRPr>
          </a:p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460950" y="4394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460950" y="1292850"/>
            <a:ext cx="8408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/>
              <a:t>Growth mindsets promote learning and resiliency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/>
              <a:t>Help students develop a growth mindset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Share evidence of the benefits of a growth mindset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Share your belief bridge </a:t>
            </a:r>
            <a:r>
              <a:rPr lang="en" sz="1800"/>
              <a:t>skills can grown with work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Teaching bridge with a growth mindset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Praise effort, not results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/>
              <a:t>Position students to use reasoning to choose their bid or line of play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/>
              <a:t>Teach a natural style of bidding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Introduce conventions based on the problem they solve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/>
              <a:t>Review hands after a game focusing on the process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Avoid teaching agreements which will be discarded</a:t>
            </a:r>
            <a:endParaRPr sz="1800"/>
          </a:p>
        </p:txBody>
      </p:sp>
      <p:sp>
        <p:nvSpPr>
          <p:cNvPr id="213" name="Google Shape;213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idx="2" type="body"/>
          </p:nvPr>
        </p:nvSpPr>
        <p:spPr>
          <a:xfrm>
            <a:off x="4886775" y="961500"/>
            <a:ext cx="3976500" cy="32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Visit LoebBridge.com for articles to help you improve and have more fun at the bridge table.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Our video lessons are available to subscribers at: LoebBridge.Locals.com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Please share your comments and questions.</a:t>
            </a:r>
            <a:endParaRPr sz="2000"/>
          </a:p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525" y="515975"/>
            <a:ext cx="3903325" cy="39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630925" y="167075"/>
            <a:ext cx="2808000" cy="55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Mindsets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504450" y="722075"/>
            <a:ext cx="55056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Growth mindset believes:  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Skills and intelligence can be grown and developed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People who are good at something are good </a:t>
            </a:r>
            <a:b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because they built that ability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They are in control of their abilities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Skills are built -- you can learn and grow</a:t>
            </a:r>
            <a:b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8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8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Fixed mindset believes:  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Skills and intelligence are set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either have them or you don’t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Some people are just naturally good </a:t>
            </a:r>
            <a:b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other are not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They are not in control of their abilities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can’t learn and grow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50" y="1204375"/>
            <a:ext cx="2684425" cy="24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421250" y="841975"/>
            <a:ext cx="6974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Using neuroimaging, researchers have found a link between a growth mindset and activation in two key areas of the brain: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anterior cingulate cortex (ACC)</a:t>
            </a:r>
            <a:br>
              <a:rPr lang="en" sz="1800"/>
            </a:br>
            <a:r>
              <a:rPr b="1" lang="en" sz="1800">
                <a:solidFill>
                  <a:schemeClr val="dk1"/>
                </a:solidFill>
              </a:rPr>
              <a:t>Learning and impulse control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dorsolateral prefrontal cortex (DLPFC)</a:t>
            </a:r>
            <a:br>
              <a:rPr lang="en" sz="1800"/>
            </a:br>
            <a:r>
              <a:rPr b="1" lang="en" sz="1800">
                <a:solidFill>
                  <a:schemeClr val="dk1"/>
                </a:solidFill>
              </a:rPr>
              <a:t>Error-monitoring and behavioral adaptation</a:t>
            </a:r>
            <a:endParaRPr sz="1800"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Mindsets Influence Learning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150" y="1572700"/>
            <a:ext cx="3239850" cy="32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Mindset Promotes Learning</a:t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511275" y="772725"/>
            <a:ext cx="8499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How well people bounce back from mistakes </a:t>
            </a:r>
            <a:br>
              <a:rPr lang="en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depends on their beliefs about learning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Growth mindset: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Mistakes are seen as opportunities to learn and improve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Neural activity showed a greater allocation of attention to mistakes</a:t>
            </a:r>
            <a:endParaRPr sz="1800">
              <a:solidFill>
                <a:srgbClr val="21212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Demonstrated superior accuracy after mistakes</a:t>
            </a:r>
            <a:endParaRPr sz="1800">
              <a:solidFill>
                <a:srgbClr val="21212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Fixed mindset: 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Mistakes indicate lack of ability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Less attention to mistakes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Less accuracy after mistakes</a:t>
            </a:r>
            <a:b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6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</a:t>
            </a:r>
            <a:endParaRPr sz="6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“Mind Your Errors”  Moser et. al.  Psychol Sci. 2011 Dec;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32600" y="53700"/>
            <a:ext cx="85038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 Imaging Explanation</a:t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332600" y="803025"/>
            <a:ext cx="8592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How well people bounce back from mistakes </a:t>
            </a:r>
            <a:br>
              <a:rPr lang="en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depends on their beliefs about learning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Growth mindset: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attention focused externally to “regulate sensory and response selection” 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more interested in finding out what the correct answer was 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Fixed mindset: 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more activity in a part of their limbic system that deals with regulating their internal emotional response. 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view negative feedback as a threat to self-perceptions about ability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 as an opportunity to improve</a:t>
            </a:r>
            <a:br>
              <a:rPr lang="en" sz="18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6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 sz="6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“Why do beliefs about intelligence influence learning success?”  Mangels, et. al., 2006</a:t>
            </a:r>
            <a:endParaRPr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395750" y="1344900"/>
            <a:ext cx="7952700" cy="2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 sz="1800">
                <a:solidFill>
                  <a:srgbClr val="111111"/>
                </a:solidFill>
              </a:rPr>
              <a:t>New neurons are formed throughout life</a:t>
            </a:r>
            <a:endParaRPr sz="1800">
              <a:solidFill>
                <a:srgbClr val="11111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Char char="○"/>
            </a:pPr>
            <a:r>
              <a:rPr lang="en">
                <a:solidFill>
                  <a:srgbClr val="111111"/>
                </a:solidFill>
              </a:rPr>
              <a:t>“Human hippocampal neurogenesis persists throughout aging.” Fulmore et. al.</a:t>
            </a:r>
            <a:endParaRPr>
              <a:solidFill>
                <a:srgbClr val="11111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 sz="1800">
                <a:solidFill>
                  <a:srgbClr val="111111"/>
                </a:solidFill>
              </a:rPr>
              <a:t>Neuroimaging studies show lifelong brain plasticity</a:t>
            </a:r>
            <a:endParaRPr sz="1800">
              <a:solidFill>
                <a:srgbClr val="11111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</a:rPr>
              <a:t>Practice leads to </a:t>
            </a:r>
            <a:endParaRPr sz="1800">
              <a:solidFill>
                <a:srgbClr val="11111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■"/>
            </a:pPr>
            <a:r>
              <a:rPr lang="en" sz="1800">
                <a:solidFill>
                  <a:srgbClr val="111111"/>
                </a:solidFill>
              </a:rPr>
              <a:t>Improvement in and refinement of performance </a:t>
            </a:r>
            <a:endParaRPr sz="1800">
              <a:solidFill>
                <a:srgbClr val="11111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■"/>
            </a:pPr>
            <a:r>
              <a:rPr lang="en" sz="1800">
                <a:solidFill>
                  <a:srgbClr val="111111"/>
                </a:solidFill>
              </a:rPr>
              <a:t>Altered brain activity</a:t>
            </a:r>
            <a:endParaRPr sz="1800">
              <a:solidFill>
                <a:srgbClr val="11111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■"/>
            </a:pPr>
            <a:r>
              <a:rPr lang="en" sz="1800">
                <a:solidFill>
                  <a:srgbClr val="111111"/>
                </a:solidFill>
              </a:rPr>
              <a:t>Structural changes</a:t>
            </a:r>
            <a:br>
              <a:rPr lang="en" sz="1800">
                <a:solidFill>
                  <a:srgbClr val="111111"/>
                </a:solidFill>
              </a:rPr>
            </a:br>
            <a:endParaRPr sz="60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</a:rPr>
              <a:t>“Aging and Brain Plasticity”  Pauwels et. al.</a:t>
            </a:r>
            <a:endParaRPr sz="1800">
              <a:solidFill>
                <a:srgbClr val="111111"/>
              </a:solidFill>
            </a:endParaRPr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460950" y="4001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Mindset Helps All Ages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Mindset Impacts Learning</a:t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50" y="8375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4672625" y="989900"/>
            <a:ext cx="37671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Fixed mindset teache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Abilities are innate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Cannot grow and learn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Tells students efforts to improve are wasted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Students at the teacher’s club are making little progress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421250" y="53700"/>
            <a:ext cx="84150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Teacher’s Growth Mindset Facilitates Learning</a:t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5046900" y="989900"/>
            <a:ext cx="36825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Growth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mindset teache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Skills are built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You can grow and learn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Students at the teacher’s club are growing their skills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50" y="8471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741299362440A3F90875EF644052" ma:contentTypeVersion="17" ma:contentTypeDescription="Create a new document." ma:contentTypeScope="" ma:versionID="13c856b492365ee7541ff8d38248a224">
  <xsd:schema xmlns:xsd="http://www.w3.org/2001/XMLSchema" xmlns:xs="http://www.w3.org/2001/XMLSchema" xmlns:p="http://schemas.microsoft.com/office/2006/metadata/properties" xmlns:ns2="e3780c7d-b590-429f-b7d5-9561567561cd" xmlns:ns3="12a623ee-d36c-400a-8778-238de7e46c5b" targetNamespace="http://schemas.microsoft.com/office/2006/metadata/properties" ma:root="true" ma:fieldsID="967a2c487b4cdf6eb8168a486944c1ba" ns2:_="" ns3:_="">
    <xsd:import namespace="e3780c7d-b590-429f-b7d5-9561567561cd"/>
    <xsd:import namespace="12a623ee-d36c-400a-8778-238de7e46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80c7d-b590-429f-b7d5-956156756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9b175e-12e8-4b69-847b-5c81637fb8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23ee-d36c-400a-8778-238de7e46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9ed586-c01f-4ce8-98cc-63828b734764}" ma:internalName="TaxCatchAll" ma:showField="CatchAllData" ma:web="12a623ee-d36c-400a-8778-238de7e46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7464F4-038A-4C68-AF9D-D28C8EEE6956}"/>
</file>

<file path=customXml/itemProps2.xml><?xml version="1.0" encoding="utf-8"?>
<ds:datastoreItem xmlns:ds="http://schemas.openxmlformats.org/officeDocument/2006/customXml" ds:itemID="{BA9FA312-56A6-473D-95AF-7B2680ACA7B2}"/>
</file>